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44" autoAdjust="0"/>
  </p:normalViewPr>
  <p:slideViewPr>
    <p:cSldViewPr>
      <p:cViewPr varScale="1">
        <p:scale>
          <a:sx n="100" d="100"/>
          <a:sy n="100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C971-03AF-4EDF-9655-70A2FF434EF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53721-7053-44B5-A561-DD02669C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721-7053-44B5-A561-DD02669C44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Mandatory - Education, Assessment and Collection of Taxes, Land Use Regulations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– First Class – Transportation System, Water Pollution Control, Air Pollution Control, License Day Care Facilities, Animal Control, Energy Improvement Assessment Program, Other</a:t>
            </a:r>
          </a:p>
          <a:p>
            <a:r>
              <a:rPr lang="en-US" baseline="0" dirty="0" smtClean="0"/>
              <a:t>Additional – Second Class – Transportation System, Fireworks Control, Animal Control, Waste Collection and Disposal, Water and Air Pollution Control, Others</a:t>
            </a:r>
          </a:p>
          <a:p>
            <a:r>
              <a:rPr lang="en-US" baseline="0" dirty="0" smtClean="0"/>
              <a:t>City Powers – Inside 29.35.250 and Outside 29.35.260 Boroughs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721-7053-44B5-A561-DD02669C4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1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721-7053-44B5-A561-DD02669C44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3721-7053-44B5-A561-DD02669C44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 descr="1-.jpg"/>
          <p:cNvPicPr>
            <a:picLocks noChangeAspect="1"/>
          </p:cNvPicPr>
          <p:nvPr userDrawn="1"/>
        </p:nvPicPr>
        <p:blipFill>
          <a:blip r:embed="rId13"/>
          <a:srcRect t="26904" b="38651"/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096E-F28C-46B6-BCE8-F0F2485DF8B6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7134-2811-4CD2-A45B-FA6EA8BE3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1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  <p:grpSp>
        <p:nvGrpSpPr>
          <p:cNvPr id="9" name="Group 8"/>
          <p:cNvGrpSpPr/>
          <p:nvPr/>
        </p:nvGrpSpPr>
        <p:grpSpPr>
          <a:xfrm>
            <a:off x="0" y="1692277"/>
            <a:ext cx="9144000" cy="3276600"/>
            <a:chOff x="0" y="4197351"/>
            <a:chExt cx="9144000" cy="1676400"/>
          </a:xfrm>
        </p:grpSpPr>
        <p:sp>
          <p:nvSpPr>
            <p:cNvPr id="10" name="Rectangle 9"/>
            <p:cNvSpPr/>
            <p:nvPr/>
          </p:nvSpPr>
          <p:spPr>
            <a:xfrm>
              <a:off x="0" y="4197351"/>
              <a:ext cx="9144000" cy="1676400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419600"/>
              <a:ext cx="9144000" cy="13716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smtClean="0">
                  <a:solidFill>
                    <a:schemeClr val="tx1"/>
                  </a:solidFill>
                </a:rPr>
                <a:t>Alaska Statutes Title 29</a:t>
              </a:r>
            </a:p>
            <a:p>
              <a:pPr algn="ctr"/>
              <a:r>
                <a:rPr lang="en-US" sz="5400" b="1" dirty="0" smtClean="0">
                  <a:solidFill>
                    <a:schemeClr val="tx1"/>
                  </a:solidFill>
                </a:rPr>
                <a:t>Municipal Government</a:t>
              </a: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Roles and Responsibilities of Public Officials</a:t>
              </a:r>
              <a:endParaRPr lang="en-US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Governing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Sets policy by:</a:t>
            </a:r>
          </a:p>
          <a:p>
            <a:pPr lvl="1"/>
            <a:r>
              <a:rPr lang="en-US" sz="2200" dirty="0" smtClean="0"/>
              <a:t>Enacting Ordinance</a:t>
            </a:r>
          </a:p>
          <a:p>
            <a:pPr lvl="1"/>
            <a:r>
              <a:rPr lang="en-US" sz="2200" dirty="0" smtClean="0"/>
              <a:t>Adopting the annual budget</a:t>
            </a:r>
          </a:p>
          <a:p>
            <a:r>
              <a:rPr lang="en-US" sz="2400" dirty="0" smtClean="0"/>
              <a:t>May serve as an appeal board</a:t>
            </a:r>
          </a:p>
          <a:p>
            <a:r>
              <a:rPr lang="en-US" sz="2400" dirty="0" smtClean="0"/>
              <a:t>May serve as liaison to various community and/or state organizations</a:t>
            </a:r>
          </a:p>
          <a:p>
            <a:r>
              <a:rPr lang="en-US" sz="2400" dirty="0" smtClean="0"/>
              <a:t>Acts as a lobbyist for the community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0546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Governing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Acts as a body, not individually</a:t>
            </a:r>
          </a:p>
          <a:p>
            <a:r>
              <a:rPr lang="en-US" sz="2400" dirty="0" smtClean="0"/>
              <a:t>Directs the work of officials appointed by the governing body</a:t>
            </a:r>
          </a:p>
          <a:p>
            <a:r>
              <a:rPr lang="en-US" sz="2400" dirty="0" smtClean="0"/>
              <a:t>Know your role with staff</a:t>
            </a:r>
          </a:p>
          <a:p>
            <a:r>
              <a:rPr lang="en-US" sz="2400" dirty="0" smtClean="0"/>
              <a:t>Do your homework</a:t>
            </a:r>
          </a:p>
          <a:p>
            <a:r>
              <a:rPr lang="en-US" sz="2400" dirty="0" smtClean="0"/>
              <a:t>Seek community input</a:t>
            </a:r>
          </a:p>
        </p:txBody>
      </p:sp>
    </p:spTree>
    <p:extLst>
      <p:ext uri="{BB962C8B-B14F-4D97-AF65-F5344CB8AC3E}">
        <p14:creationId xmlns:p14="http://schemas.microsoft.com/office/powerpoint/2010/main" val="1731643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Governing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Educate yourself on issues and opinions of those you represent</a:t>
            </a:r>
          </a:p>
          <a:p>
            <a:r>
              <a:rPr lang="en-US" sz="2400" dirty="0" smtClean="0"/>
              <a:t>REMEMBER - Your represent the entire community and not just those who voted for you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42562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Public Officials must not act outside the law or beyond their authority</a:t>
            </a:r>
          </a:p>
          <a:p>
            <a:r>
              <a:rPr lang="en-US" sz="2400" dirty="0" smtClean="0"/>
              <a:t>Expected to act impartially and without favoritism</a:t>
            </a:r>
          </a:p>
          <a:p>
            <a:r>
              <a:rPr lang="en-US" sz="2400" dirty="0" smtClean="0"/>
              <a:t>Expected to work in the best interest of the community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433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Clerk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Generally, appointed by the governing body</a:t>
            </a:r>
          </a:p>
          <a:p>
            <a:r>
              <a:rPr lang="en-US" sz="2400" dirty="0" smtClean="0"/>
              <a:t>Serves as the liaison between the governing body and the administration</a:t>
            </a:r>
          </a:p>
          <a:p>
            <a:r>
              <a:rPr lang="en-US" sz="2400" dirty="0" smtClean="0"/>
              <a:t>Serves as parliamentary advisor to the governing body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77206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Notices all meetings of the governing body and keeps a record of its proceedings</a:t>
            </a:r>
          </a:p>
          <a:p>
            <a:r>
              <a:rPr lang="en-US" sz="2800" dirty="0" smtClean="0"/>
              <a:t>Publishes notices of ordinances adopted by and actions of the governing body</a:t>
            </a:r>
          </a:p>
          <a:p>
            <a:r>
              <a:rPr lang="en-US" sz="2800" dirty="0" smtClean="0"/>
              <a:t>Maintains the Official Seal of the City or Borough</a:t>
            </a:r>
          </a:p>
          <a:p>
            <a:r>
              <a:rPr lang="en-US" sz="2800" dirty="0" smtClean="0"/>
              <a:t>Conducts local elections</a:t>
            </a:r>
          </a:p>
          <a:p>
            <a:r>
              <a:rPr lang="en-US" sz="2800" dirty="0" smtClean="0"/>
              <a:t>Administers oaths of office</a:t>
            </a:r>
          </a:p>
          <a:p>
            <a:r>
              <a:rPr lang="en-US" sz="2800" dirty="0" smtClean="0"/>
              <a:t>Records Manager for Municipality</a:t>
            </a:r>
          </a:p>
          <a:p>
            <a:r>
              <a:rPr lang="en-US" sz="2800" dirty="0" smtClean="0"/>
              <a:t>Sometimes serves as Treasurer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982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Municipal Manager or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Includes Municipal Manager and City or Borough Administrators</a:t>
            </a:r>
          </a:p>
          <a:p>
            <a:r>
              <a:rPr lang="en-US" sz="2400" dirty="0" smtClean="0"/>
              <a:t>Appointing authority – Governing Body or Mayor (in strong mayor government)</a:t>
            </a:r>
          </a:p>
          <a:p>
            <a:r>
              <a:rPr lang="en-US" sz="2400" dirty="0" smtClean="0"/>
              <a:t>Implements policy set by the governing body</a:t>
            </a:r>
          </a:p>
          <a:p>
            <a:r>
              <a:rPr lang="en-US" sz="2400" dirty="0" smtClean="0"/>
              <a:t>Responsible for hiring most city/borough employees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6800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Appointed by Mayor, Manager, or governing body (May be a contract attorney)</a:t>
            </a:r>
          </a:p>
          <a:p>
            <a:r>
              <a:rPr lang="en-US" sz="2400" dirty="0" smtClean="0"/>
              <a:t>Legal advisor to the council or assembly</a:t>
            </a:r>
          </a:p>
          <a:p>
            <a:r>
              <a:rPr lang="en-US" sz="2400" dirty="0" smtClean="0"/>
              <a:t>Legal advisor to the School Board</a:t>
            </a:r>
          </a:p>
          <a:p>
            <a:r>
              <a:rPr lang="en-US" sz="2400" dirty="0" smtClean="0"/>
              <a:t>Legal advisor to other officers, department heads, managers of the municipality</a:t>
            </a:r>
          </a:p>
          <a:p>
            <a:r>
              <a:rPr lang="en-US" sz="2400" dirty="0" smtClean="0"/>
              <a:t>Represents municipality in civil and criminal proceedings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054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Duties May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638"/>
            <a:ext cx="73152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Contract/Leases</a:t>
            </a:r>
          </a:p>
          <a:p>
            <a:r>
              <a:rPr lang="en-US" sz="2400" dirty="0" smtClean="0"/>
              <a:t>Complicated Ordinances</a:t>
            </a:r>
          </a:p>
          <a:p>
            <a:r>
              <a:rPr lang="en-US" sz="2400" dirty="0" smtClean="0"/>
              <a:t>Bonding</a:t>
            </a:r>
          </a:p>
          <a:p>
            <a:r>
              <a:rPr lang="en-US" sz="2400" dirty="0" smtClean="0"/>
              <a:t>Lawsuits, both criminal and civil</a:t>
            </a:r>
          </a:p>
          <a:p>
            <a:r>
              <a:rPr lang="en-US" sz="2400" dirty="0" smtClean="0"/>
              <a:t>Wording for Ballot Propositions</a:t>
            </a:r>
          </a:p>
          <a:p>
            <a:r>
              <a:rPr lang="en-US" sz="2400" dirty="0" smtClean="0"/>
              <a:t>Legal advice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958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be combined with the Municipal Clerk’s position</a:t>
            </a:r>
          </a:p>
          <a:p>
            <a:r>
              <a:rPr lang="en-US" sz="2400" dirty="0" smtClean="0"/>
              <a:t>Responsible for matters pertaining to the maintenance of all of the accounts of the municipality</a:t>
            </a:r>
          </a:p>
          <a:p>
            <a:r>
              <a:rPr lang="en-US" sz="2400" dirty="0" smtClean="0"/>
              <a:t>Assists in preparing annual budget and monthly financial reports</a:t>
            </a:r>
          </a:p>
        </p:txBody>
      </p:sp>
    </p:spTree>
    <p:extLst>
      <p:ext uri="{BB962C8B-B14F-4D97-AF65-F5344CB8AC3E}">
        <p14:creationId xmlns:p14="http://schemas.microsoft.com/office/powerpoint/2010/main" val="3071652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5874"/>
            <a:ext cx="8229600" cy="29675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Alaska Constitution establishes the policy of maximum self-government for the people </a:t>
            </a:r>
          </a:p>
          <a:p>
            <a:r>
              <a:rPr lang="en-US" sz="3600" dirty="0" smtClean="0"/>
              <a:t>AS Title 29 governs organization and operations of local </a:t>
            </a:r>
            <a:r>
              <a:rPr lang="en-US" sz="3600" dirty="0" smtClean="0"/>
              <a:t>governments</a:t>
            </a:r>
            <a:endParaRPr 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all in this together and must work together to provide services to the communities we represent</a:t>
            </a:r>
          </a:p>
          <a:p>
            <a:endParaRPr lang="en-US" sz="2000" dirty="0" smtClean="0"/>
          </a:p>
          <a:p>
            <a:r>
              <a:rPr lang="en-US" sz="2400" dirty="0" smtClean="0"/>
              <a:t>Know your role, know what is expected of you, and know how your position relates to others within your city or borough</a:t>
            </a:r>
          </a:p>
        </p:txBody>
      </p:sp>
    </p:spTree>
    <p:extLst>
      <p:ext uri="{BB962C8B-B14F-4D97-AF65-F5344CB8AC3E}">
        <p14:creationId xmlns:p14="http://schemas.microsoft.com/office/powerpoint/2010/main" val="1191440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1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  <p:grpSp>
        <p:nvGrpSpPr>
          <p:cNvPr id="9" name="Group 8"/>
          <p:cNvGrpSpPr/>
          <p:nvPr/>
        </p:nvGrpSpPr>
        <p:grpSpPr>
          <a:xfrm>
            <a:off x="0" y="1905000"/>
            <a:ext cx="9144000" cy="2574923"/>
            <a:chOff x="0" y="4197351"/>
            <a:chExt cx="9144000" cy="1676400"/>
          </a:xfrm>
        </p:grpSpPr>
        <p:sp>
          <p:nvSpPr>
            <p:cNvPr id="10" name="Rectangle 9"/>
            <p:cNvSpPr/>
            <p:nvPr/>
          </p:nvSpPr>
          <p:spPr>
            <a:xfrm>
              <a:off x="0" y="4197351"/>
              <a:ext cx="9144000" cy="1676400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419600"/>
              <a:ext cx="9144000" cy="137160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smtClean="0">
                  <a:solidFill>
                    <a:schemeClr val="tx1"/>
                  </a:solidFill>
                </a:rPr>
                <a:t>Questions?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3677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Municipalities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315200" cy="2514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 Law</a:t>
            </a:r>
          </a:p>
          <a:p>
            <a:endParaRPr lang="en-US" sz="2000" dirty="0"/>
          </a:p>
          <a:p>
            <a:r>
              <a:rPr lang="en-US" sz="2800" dirty="0" smtClean="0"/>
              <a:t>Home Rule</a:t>
            </a:r>
          </a:p>
        </p:txBody>
      </p:sp>
    </p:spTree>
    <p:extLst>
      <p:ext uri="{BB962C8B-B14F-4D97-AF65-F5344CB8AC3E}">
        <p14:creationId xmlns:p14="http://schemas.microsoft.com/office/powerpoint/2010/main" val="376220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Law Municipalities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731520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Second Class Boroughs</a:t>
            </a:r>
          </a:p>
          <a:p>
            <a:endParaRPr lang="en-US" sz="2000" dirty="0"/>
          </a:p>
          <a:p>
            <a:r>
              <a:rPr lang="en-US" sz="2800" dirty="0" smtClean="0"/>
              <a:t>First Class Cities</a:t>
            </a:r>
          </a:p>
          <a:p>
            <a:endParaRPr lang="en-US" sz="2000" dirty="0"/>
          </a:p>
          <a:p>
            <a:r>
              <a:rPr lang="en-US" sz="2800" dirty="0" smtClean="0"/>
              <a:t>Second Class Cities</a:t>
            </a:r>
          </a:p>
        </p:txBody>
      </p:sp>
    </p:spTree>
    <p:extLst>
      <p:ext uri="{BB962C8B-B14F-4D97-AF65-F5344CB8AC3E}">
        <p14:creationId xmlns:p14="http://schemas.microsoft.com/office/powerpoint/2010/main" val="392680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Law Municipalities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Title 29 – Governing Authority</a:t>
            </a:r>
          </a:p>
          <a:p>
            <a:r>
              <a:rPr lang="en-US" sz="2400" dirty="0" smtClean="0"/>
              <a:t>General Powers (AS 29.35.010)</a:t>
            </a:r>
          </a:p>
          <a:p>
            <a:r>
              <a:rPr lang="en-US" sz="2400" dirty="0" smtClean="0"/>
              <a:t>Borough Mandatory Powers (AS 29.35.150-180)</a:t>
            </a:r>
          </a:p>
          <a:p>
            <a:r>
              <a:rPr lang="en-US" sz="2400" dirty="0" smtClean="0"/>
              <a:t>Additional Borough Powers (AS 29.35.200-220)</a:t>
            </a:r>
          </a:p>
          <a:p>
            <a:r>
              <a:rPr lang="en-US" sz="2400" dirty="0" smtClean="0"/>
              <a:t>City Powers (AS 29.35.250-260)</a:t>
            </a:r>
          </a:p>
          <a:p>
            <a:r>
              <a:rPr lang="en-US" sz="2400" dirty="0" smtClean="0"/>
              <a:t>Acquisition of Additional Powers (AS 29.35.300-340)</a:t>
            </a:r>
          </a:p>
        </p:txBody>
      </p:sp>
    </p:spTree>
    <p:extLst>
      <p:ext uri="{BB962C8B-B14F-4D97-AF65-F5344CB8AC3E}">
        <p14:creationId xmlns:p14="http://schemas.microsoft.com/office/powerpoint/2010/main" val="834363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Rule Boroughs and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exercise all legislative powers NOT prohibited by law or charter</a:t>
            </a:r>
          </a:p>
          <a:p>
            <a:r>
              <a:rPr lang="en-US" sz="2400" dirty="0" smtClean="0"/>
              <a:t>The Charter – approved by voters</a:t>
            </a:r>
          </a:p>
          <a:p>
            <a:r>
              <a:rPr lang="en-US" sz="2400" dirty="0" smtClean="0"/>
              <a:t>Local ordinances</a:t>
            </a:r>
          </a:p>
          <a:p>
            <a:r>
              <a:rPr lang="en-US" sz="2400" dirty="0" smtClean="0"/>
              <a:t>AS 29.10.200 lists limitations on powers of Home Rule Municipalities</a:t>
            </a:r>
          </a:p>
        </p:txBody>
      </p:sp>
    </p:spTree>
    <p:extLst>
      <p:ext uri="{BB962C8B-B14F-4D97-AF65-F5344CB8AC3E}">
        <p14:creationId xmlns:p14="http://schemas.microsoft.com/office/powerpoint/2010/main" val="3636885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Unorganized Borough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292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areas of the state outside of organized Boroughs                  (AS 29.03.010).</a:t>
            </a:r>
          </a:p>
          <a:p>
            <a:r>
              <a:rPr lang="en-US" sz="2400" dirty="0" smtClean="0"/>
              <a:t>State Legislature is the governing body (AK Const., Art. X, Sec. 6)</a:t>
            </a:r>
          </a:p>
          <a:p>
            <a:r>
              <a:rPr lang="en-US" sz="2400" dirty="0" smtClean="0"/>
              <a:t>There are some organized cities within the unorganized Borough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9869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a Public Official?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4495800" cy="25908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Mayor</a:t>
            </a:r>
          </a:p>
          <a:p>
            <a:r>
              <a:rPr lang="en-US" sz="2400" dirty="0" smtClean="0"/>
              <a:t>City Council Members</a:t>
            </a:r>
          </a:p>
          <a:p>
            <a:r>
              <a:rPr lang="en-US" sz="2400" dirty="0" smtClean="0"/>
              <a:t>Borough Assembly Members</a:t>
            </a:r>
          </a:p>
          <a:p>
            <a:r>
              <a:rPr lang="en-US" sz="2400" dirty="0" smtClean="0"/>
              <a:t>Municipal Clerk</a:t>
            </a:r>
          </a:p>
          <a:p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752598"/>
            <a:ext cx="4038600" cy="266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Municipal Manager</a:t>
            </a:r>
          </a:p>
          <a:p>
            <a:r>
              <a:rPr lang="en-US" sz="2400" dirty="0" smtClean="0"/>
              <a:t>Municipal Attorney</a:t>
            </a:r>
          </a:p>
          <a:p>
            <a:r>
              <a:rPr lang="en-US" sz="2400" dirty="0" smtClean="0"/>
              <a:t>Municipal Treasurer</a:t>
            </a:r>
          </a:p>
          <a:p>
            <a:r>
              <a:rPr lang="en-US" sz="2400" dirty="0" smtClean="0"/>
              <a:t>School Board Members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8016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executive power of a Municipality is vested in the mayor</a:t>
            </a:r>
          </a:p>
          <a:p>
            <a:r>
              <a:rPr lang="en-US" sz="2400" dirty="0" smtClean="0"/>
              <a:t>Specific powers of the mayor vary by form of government or by municipal charter</a:t>
            </a:r>
          </a:p>
          <a:p>
            <a:r>
              <a:rPr lang="en-US" sz="2400" dirty="0" smtClean="0"/>
              <a:t>The mayor may have veto power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6972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Alaska-PowerPoint-Template-953</Template>
  <TotalTime>413</TotalTime>
  <Words>703</Words>
  <Application>Microsoft Office PowerPoint</Application>
  <PresentationFormat>On-screen Show (4:3)</PresentationFormat>
  <Paragraphs>112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LOOKING FOR GUIDANCE</vt:lpstr>
      <vt:lpstr>Types of Municipalities</vt:lpstr>
      <vt:lpstr>General Law Municipalities</vt:lpstr>
      <vt:lpstr>General Law Municipalities</vt:lpstr>
      <vt:lpstr>Home Rule Boroughs and Cities</vt:lpstr>
      <vt:lpstr>The Unorganized Borough</vt:lpstr>
      <vt:lpstr>Who is a Public Official?</vt:lpstr>
      <vt:lpstr>Mayor</vt:lpstr>
      <vt:lpstr>Governing Body</vt:lpstr>
      <vt:lpstr>Governing Body</vt:lpstr>
      <vt:lpstr>Governing Body</vt:lpstr>
      <vt:lpstr>Ethical Responsibility</vt:lpstr>
      <vt:lpstr>Municipal Clerk</vt:lpstr>
      <vt:lpstr>Responsibilities</vt:lpstr>
      <vt:lpstr>Municipal Manager or Administrator</vt:lpstr>
      <vt:lpstr>Municipal Attorney</vt:lpstr>
      <vt:lpstr>Duties May Include:</vt:lpstr>
      <vt:lpstr>Treasurer</vt:lpstr>
      <vt:lpstr>Summary</vt:lpstr>
      <vt:lpstr>PowerPoint Presentation</vt:lpstr>
    </vt:vector>
  </TitlesOfParts>
  <Company>City of Kenai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Herr</dc:creator>
  <cp:lastModifiedBy>Blankenship, Johni</cp:lastModifiedBy>
  <cp:revision>35</cp:revision>
  <dcterms:created xsi:type="dcterms:W3CDTF">2018-09-27T20:19:57Z</dcterms:created>
  <dcterms:modified xsi:type="dcterms:W3CDTF">2018-10-12T23:37:54Z</dcterms:modified>
</cp:coreProperties>
</file>