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10"/>
  </p:notesMasterIdLst>
  <p:handoutMasterIdLst>
    <p:handoutMasterId r:id="rId11"/>
  </p:handoutMasterIdLst>
  <p:sldIdLst>
    <p:sldId id="372" r:id="rId2"/>
    <p:sldId id="407" r:id="rId3"/>
    <p:sldId id="408" r:id="rId4"/>
    <p:sldId id="409" r:id="rId5"/>
    <p:sldId id="410" r:id="rId6"/>
    <p:sldId id="411" r:id="rId7"/>
    <p:sldId id="412" r:id="rId8"/>
    <p:sldId id="402" r:id="rId9"/>
  </p:sldIdLst>
  <p:sldSz cx="9144000" cy="5143500" type="screen16x9"/>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J Mattson" initials="LJM" lastIdx="1" clrIdx="0"/>
  <p:cmAuthor id="1" name="Abigail Enghirst" initials="AE" lastIdx="8" clrIdx="1"/>
  <p:cmAuthor id="2" name="Hannah L Lager" initials="HLL"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0D6"/>
    <a:srgbClr val="5EB4B8"/>
    <a:srgbClr val="33CCCC"/>
    <a:srgbClr val="BEBDA2"/>
    <a:srgbClr val="6485A1"/>
    <a:srgbClr val="C74F1F"/>
    <a:srgbClr val="DD5B27"/>
    <a:srgbClr val="A6A57E"/>
    <a:srgbClr val="E99877"/>
    <a:srgbClr val="F0B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3092" autoAdjust="0"/>
  </p:normalViewPr>
  <p:slideViewPr>
    <p:cSldViewPr snapToGrid="0" snapToObjects="1">
      <p:cViewPr varScale="1">
        <p:scale>
          <a:sx n="137" d="100"/>
          <a:sy n="137" d="100"/>
        </p:scale>
        <p:origin x="138" y="264"/>
      </p:cViewPr>
      <p:guideLst>
        <p:guide orient="horz" pos="2160"/>
        <p:guide pos="2880"/>
        <p:guide orient="horz" pos="1620"/>
      </p:guideLst>
    </p:cSldViewPr>
  </p:slideViewPr>
  <p:outlineViewPr>
    <p:cViewPr>
      <p:scale>
        <a:sx n="33" d="100"/>
        <a:sy n="33" d="100"/>
      </p:scale>
      <p:origin x="0" y="191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p:scale>
          <a:sx n="70" d="100"/>
          <a:sy n="70" d="100"/>
        </p:scale>
        <p:origin x="-3014" y="-58"/>
      </p:cViewPr>
      <p:guideLst>
        <p:guide orient="horz" pos="2933"/>
        <p:guide pos="2213"/>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21" tIns="46560" rIns="93121" bIns="46560" numCol="1" anchor="t" anchorCtr="0" compatLnSpc="1">
            <a:prstTxWarp prst="textNoShape">
              <a:avLst/>
            </a:prstTxWarp>
          </a:bodyPr>
          <a:lstStyle>
            <a:lvl1pPr>
              <a:defRPr sz="1200" noProof="1">
                <a:latin typeface="Times New Roman" pitchFamily="18" charset="0"/>
              </a:defRPr>
            </a:lvl1pPr>
          </a:lstStyle>
          <a:p>
            <a:r>
              <a:rPr lang="en-US"/>
              <a:t>DCCED FY2018 Budget</a:t>
            </a:r>
            <a:endParaRPr lang="en-US" dirty="0"/>
          </a:p>
        </p:txBody>
      </p:sp>
      <p:sp>
        <p:nvSpPr>
          <p:cNvPr id="81923" name="Rectangle 3"/>
          <p:cNvSpPr>
            <a:spLocks noGrp="1" noChangeArrowheads="1"/>
          </p:cNvSpPr>
          <p:nvPr>
            <p:ph type="dt" sz="quarter" idx="1"/>
          </p:nvPr>
        </p:nvSpPr>
        <p:spPr bwMode="auto">
          <a:xfrm>
            <a:off x="3970943" y="1"/>
            <a:ext cx="3037840" cy="464820"/>
          </a:xfrm>
          <a:prstGeom prst="rect">
            <a:avLst/>
          </a:prstGeom>
          <a:noFill/>
          <a:ln w="9525">
            <a:noFill/>
            <a:miter lim="800000"/>
            <a:headEnd/>
            <a:tailEnd/>
          </a:ln>
          <a:effectLst/>
        </p:spPr>
        <p:txBody>
          <a:bodyPr vert="horz" wrap="square" lIns="93121" tIns="46560" rIns="93121" bIns="46560" numCol="1" anchor="t" anchorCtr="0" compatLnSpc="1">
            <a:prstTxWarp prst="textNoShape">
              <a:avLst/>
            </a:prstTxWarp>
          </a:bodyPr>
          <a:lstStyle>
            <a:lvl1pPr algn="r">
              <a:defRPr sz="1200" noProof="1">
                <a:latin typeface="Times New Roman" pitchFamily="18" charset="0"/>
              </a:defRPr>
            </a:lvl1pPr>
          </a:lstStyle>
          <a:p>
            <a:fld id="{966F525E-7FA0-4480-A5F2-95AA5CBD0A91}" type="datetime1">
              <a:rPr lang="en-US" smtClean="0"/>
              <a:t>2/22/2019</a:t>
            </a:fld>
            <a:endParaRPr lang="de-DE"/>
          </a:p>
        </p:txBody>
      </p:sp>
      <p:sp>
        <p:nvSpPr>
          <p:cNvPr id="81924" name="Rectangle 4"/>
          <p:cNvSpPr>
            <a:spLocks noGrp="1" noChangeArrowheads="1"/>
          </p:cNvSpPr>
          <p:nvPr>
            <p:ph type="ftr" sz="quarter" idx="2"/>
          </p:nvPr>
        </p:nvSpPr>
        <p:spPr bwMode="auto">
          <a:xfrm>
            <a:off x="1" y="8829971"/>
            <a:ext cx="3037840" cy="464820"/>
          </a:xfrm>
          <a:prstGeom prst="rect">
            <a:avLst/>
          </a:prstGeom>
          <a:noFill/>
          <a:ln w="9525">
            <a:noFill/>
            <a:miter lim="800000"/>
            <a:headEnd/>
            <a:tailEnd/>
          </a:ln>
          <a:effectLst/>
        </p:spPr>
        <p:txBody>
          <a:bodyPr vert="horz" wrap="square" lIns="93121" tIns="46560" rIns="93121" bIns="46560" numCol="1" anchor="b" anchorCtr="0" compatLnSpc="1">
            <a:prstTxWarp prst="textNoShape">
              <a:avLst/>
            </a:prstTxWarp>
          </a:bodyPr>
          <a:lstStyle>
            <a:lvl1pPr>
              <a:defRPr sz="1200" noProof="1">
                <a:latin typeface="Times New Roman" pitchFamily="18" charset="0"/>
              </a:defRPr>
            </a:lvl1pPr>
          </a:lstStyle>
          <a:p>
            <a:endParaRPr lang="en-US" dirty="0"/>
          </a:p>
        </p:txBody>
      </p:sp>
      <p:sp>
        <p:nvSpPr>
          <p:cNvPr id="81925" name="Rectangle 5"/>
          <p:cNvSpPr>
            <a:spLocks noGrp="1" noChangeArrowheads="1"/>
          </p:cNvSpPr>
          <p:nvPr>
            <p:ph type="sldNum" sz="quarter" idx="3"/>
          </p:nvPr>
        </p:nvSpPr>
        <p:spPr bwMode="auto">
          <a:xfrm>
            <a:off x="3970943" y="8829971"/>
            <a:ext cx="3037840" cy="464820"/>
          </a:xfrm>
          <a:prstGeom prst="rect">
            <a:avLst/>
          </a:prstGeom>
          <a:noFill/>
          <a:ln w="9525">
            <a:noFill/>
            <a:miter lim="800000"/>
            <a:headEnd/>
            <a:tailEnd/>
          </a:ln>
          <a:effectLst/>
        </p:spPr>
        <p:txBody>
          <a:bodyPr vert="horz" wrap="square" lIns="93121" tIns="46560" rIns="93121" bIns="46560" numCol="1" anchor="b" anchorCtr="0" compatLnSpc="1">
            <a:prstTxWarp prst="textNoShape">
              <a:avLst/>
            </a:prstTxWarp>
          </a:bodyPr>
          <a:lstStyle>
            <a:lvl1pPr algn="r">
              <a:defRPr sz="1200" noProof="1">
                <a:latin typeface="Times New Roman" pitchFamily="18" charset="0"/>
              </a:defRPr>
            </a:lvl1pPr>
          </a:lstStyle>
          <a:p>
            <a:fld id="{F69508C8-31E9-4653-B06D-D82D42A41F70}" type="slidenum">
              <a:rPr/>
              <a:pPr/>
              <a:t>‹#›</a:t>
            </a:fld>
            <a:endParaRPr lang="en-US" dirty="0"/>
          </a:p>
        </p:txBody>
      </p:sp>
    </p:spTree>
    <p:extLst>
      <p:ext uri="{BB962C8B-B14F-4D97-AF65-F5344CB8AC3E}">
        <p14:creationId xmlns:p14="http://schemas.microsoft.com/office/powerpoint/2010/main" val="202526176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21" tIns="46560" rIns="93121" bIns="46560" numCol="1" anchor="t" anchorCtr="0" compatLnSpc="1">
            <a:prstTxWarp prst="textNoShape">
              <a:avLst/>
            </a:prstTxWarp>
          </a:bodyPr>
          <a:lstStyle>
            <a:lvl1pPr>
              <a:defRPr sz="1200">
                <a:latin typeface="Times New Roman" pitchFamily="18" charset="0"/>
              </a:defRPr>
            </a:lvl1pPr>
          </a:lstStyle>
          <a:p>
            <a:r>
              <a:rPr lang="de-DE"/>
              <a:t>DCCED FY2018 Budget</a:t>
            </a:r>
          </a:p>
        </p:txBody>
      </p:sp>
      <p:sp>
        <p:nvSpPr>
          <p:cNvPr id="8195" name="Rectangle 3"/>
          <p:cNvSpPr>
            <a:spLocks noGrp="1" noChangeArrowheads="1"/>
          </p:cNvSpPr>
          <p:nvPr>
            <p:ph type="dt" idx="1"/>
          </p:nvPr>
        </p:nvSpPr>
        <p:spPr bwMode="auto">
          <a:xfrm>
            <a:off x="3970943" y="1"/>
            <a:ext cx="3037840" cy="464820"/>
          </a:xfrm>
          <a:prstGeom prst="rect">
            <a:avLst/>
          </a:prstGeom>
          <a:noFill/>
          <a:ln w="9525">
            <a:noFill/>
            <a:miter lim="800000"/>
            <a:headEnd/>
            <a:tailEnd/>
          </a:ln>
          <a:effectLst/>
        </p:spPr>
        <p:txBody>
          <a:bodyPr vert="horz" wrap="square" lIns="93121" tIns="46560" rIns="93121" bIns="46560" numCol="1" anchor="t" anchorCtr="0" compatLnSpc="1">
            <a:prstTxWarp prst="textNoShape">
              <a:avLst/>
            </a:prstTxWarp>
          </a:bodyPr>
          <a:lstStyle>
            <a:lvl1pPr algn="r">
              <a:defRPr sz="1200">
                <a:latin typeface="Times New Roman" pitchFamily="18" charset="0"/>
              </a:defRPr>
            </a:lvl1pPr>
          </a:lstStyle>
          <a:p>
            <a:fld id="{4E012996-29E9-4EF8-9ECC-8425AAC96ECA}" type="datetime1">
              <a:rPr lang="en-US" smtClean="0"/>
              <a:t>2/22/2019</a:t>
            </a:fld>
            <a:endParaRPr lang="de-DE"/>
          </a:p>
        </p:txBody>
      </p:sp>
      <p:sp>
        <p:nvSpPr>
          <p:cNvPr id="8196" name="Rectangle 4"/>
          <p:cNvSpPr>
            <a:spLocks noGrp="1" noRot="1" noChangeAspect="1" noChangeArrowheads="1" noTextEdit="1"/>
          </p:cNvSpPr>
          <p:nvPr>
            <p:ph type="sldImg" idx="2"/>
          </p:nvPr>
        </p:nvSpPr>
        <p:spPr bwMode="auto">
          <a:xfrm>
            <a:off x="-39688" y="320675"/>
            <a:ext cx="7048501" cy="3965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359231" y="4283795"/>
            <a:ext cx="6335484" cy="4546178"/>
          </a:xfrm>
          <a:prstGeom prst="rect">
            <a:avLst/>
          </a:prstGeom>
          <a:noFill/>
          <a:ln w="9525">
            <a:noFill/>
            <a:miter lim="800000"/>
            <a:headEnd/>
            <a:tailEnd/>
          </a:ln>
          <a:effectLst/>
        </p:spPr>
        <p:txBody>
          <a:bodyPr vert="horz" wrap="square" lIns="93121" tIns="46560" rIns="93121" bIns="4656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8829971"/>
            <a:ext cx="3037840" cy="464820"/>
          </a:xfrm>
          <a:prstGeom prst="rect">
            <a:avLst/>
          </a:prstGeom>
          <a:noFill/>
          <a:ln w="9525">
            <a:noFill/>
            <a:miter lim="800000"/>
            <a:headEnd/>
            <a:tailEnd/>
          </a:ln>
          <a:effectLst/>
        </p:spPr>
        <p:txBody>
          <a:bodyPr vert="horz" wrap="square" lIns="93121" tIns="46560" rIns="93121" bIns="46560" numCol="1" anchor="b" anchorCtr="0" compatLnSpc="1">
            <a:prstTxWarp prst="textNoShape">
              <a:avLst/>
            </a:prstTxWarp>
          </a:bodyPr>
          <a:lstStyle>
            <a:lvl1pPr>
              <a:defRPr sz="1200">
                <a:latin typeface="Times New Roman" pitchFamily="18" charset="0"/>
              </a:defRPr>
            </a:lvl1pPr>
          </a:lstStyle>
          <a:p>
            <a:endParaRPr lang="de-DE"/>
          </a:p>
        </p:txBody>
      </p:sp>
      <p:sp>
        <p:nvSpPr>
          <p:cNvPr id="8199" name="Rectangle 7"/>
          <p:cNvSpPr>
            <a:spLocks noGrp="1" noChangeArrowheads="1"/>
          </p:cNvSpPr>
          <p:nvPr>
            <p:ph type="sldNum" sz="quarter" idx="5"/>
          </p:nvPr>
        </p:nvSpPr>
        <p:spPr bwMode="auto">
          <a:xfrm>
            <a:off x="3970943" y="8829971"/>
            <a:ext cx="3037840" cy="464820"/>
          </a:xfrm>
          <a:prstGeom prst="rect">
            <a:avLst/>
          </a:prstGeom>
          <a:noFill/>
          <a:ln w="9525">
            <a:noFill/>
            <a:miter lim="800000"/>
            <a:headEnd/>
            <a:tailEnd/>
          </a:ln>
          <a:effectLst/>
        </p:spPr>
        <p:txBody>
          <a:bodyPr vert="horz" wrap="square" lIns="93121" tIns="46560" rIns="93121" bIns="46560" numCol="1" anchor="b" anchorCtr="0" compatLnSpc="1">
            <a:prstTxWarp prst="textNoShape">
              <a:avLst/>
            </a:prstTxWarp>
          </a:bodyPr>
          <a:lstStyle>
            <a:lvl1pPr algn="r">
              <a:defRPr sz="1200">
                <a:latin typeface="Times New Roman" pitchFamily="18" charset="0"/>
              </a:defRPr>
            </a:lvl1pPr>
          </a:lstStyle>
          <a:p>
            <a:fld id="{B550DEAF-72FD-4A26-873D-00FB742DFBCC}" type="slidenum">
              <a:rPr lang="de-DE"/>
              <a:pPr/>
              <a:t>‹#›</a:t>
            </a:fld>
            <a:endParaRPr lang="de-DE"/>
          </a:p>
        </p:txBody>
      </p:sp>
    </p:spTree>
    <p:extLst>
      <p:ext uri="{BB962C8B-B14F-4D97-AF65-F5344CB8AC3E}">
        <p14:creationId xmlns:p14="http://schemas.microsoft.com/office/powerpoint/2010/main" val="33259106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100" kern="1200">
        <a:solidFill>
          <a:schemeClr val="tx1"/>
        </a:solidFill>
        <a:latin typeface="Times New Roman" pitchFamily="18" charset="0"/>
        <a:ea typeface="+mn-ea"/>
        <a:cs typeface="+mn-cs"/>
      </a:defRPr>
    </a:lvl1pPr>
    <a:lvl2pPr marL="457200" algn="l" rtl="0" fontAlgn="base">
      <a:spcBef>
        <a:spcPct val="30000"/>
      </a:spcBef>
      <a:spcAft>
        <a:spcPct val="0"/>
      </a:spcAft>
      <a:defRPr sz="1100" kern="1200">
        <a:solidFill>
          <a:schemeClr val="tx1"/>
        </a:solidFill>
        <a:latin typeface="Times New Roman" pitchFamily="18" charset="0"/>
        <a:ea typeface="+mn-ea"/>
        <a:cs typeface="+mn-cs"/>
      </a:defRPr>
    </a:lvl2pPr>
    <a:lvl3pPr marL="914400" algn="l" rtl="0" fontAlgn="base">
      <a:spcBef>
        <a:spcPct val="30000"/>
      </a:spcBef>
      <a:spcAft>
        <a:spcPct val="0"/>
      </a:spcAft>
      <a:defRPr sz="1100" kern="1200">
        <a:solidFill>
          <a:schemeClr val="tx1"/>
        </a:solidFill>
        <a:latin typeface="Times New Roman" pitchFamily="18" charset="0"/>
        <a:ea typeface="+mn-ea"/>
        <a:cs typeface="+mn-cs"/>
      </a:defRPr>
    </a:lvl3pPr>
    <a:lvl4pPr marL="1371600" algn="l" rtl="0" fontAlgn="base">
      <a:spcBef>
        <a:spcPct val="30000"/>
      </a:spcBef>
      <a:spcAft>
        <a:spcPct val="0"/>
      </a:spcAft>
      <a:defRPr sz="1100" kern="1200">
        <a:solidFill>
          <a:schemeClr val="tx1"/>
        </a:solidFill>
        <a:latin typeface="Times New Roman" pitchFamily="18" charset="0"/>
        <a:ea typeface="+mn-ea"/>
        <a:cs typeface="+mn-cs"/>
      </a:defRPr>
    </a:lvl4pPr>
    <a:lvl5pPr marL="1828800" algn="l" rtl="0" fontAlgn="base">
      <a:spcBef>
        <a:spcPct val="3000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320675"/>
            <a:ext cx="7048501" cy="3965575"/>
          </a:xfrm>
        </p:spPr>
      </p:sp>
      <p:sp>
        <p:nvSpPr>
          <p:cNvPr id="3" name="Notes Placeholder 2"/>
          <p:cNvSpPr>
            <a:spLocks noGrp="1"/>
          </p:cNvSpPr>
          <p:nvPr>
            <p:ph type="body" idx="1"/>
          </p:nvPr>
        </p:nvSpPr>
        <p:spPr/>
        <p:txBody>
          <a:bodyPr/>
          <a:lstStyle/>
          <a:p>
            <a:r>
              <a:rPr lang="en-US" dirty="0"/>
              <a:t>Background: Koyukuk</a:t>
            </a:r>
            <a:r>
              <a:rPr lang="en-US" baseline="0" dirty="0"/>
              <a:t> River in </a:t>
            </a:r>
            <a:r>
              <a:rPr lang="en-US" baseline="0" dirty="0" err="1"/>
              <a:t>Allakaket</a:t>
            </a:r>
            <a:endParaRPr lang="en-US" dirty="0"/>
          </a:p>
        </p:txBody>
      </p:sp>
      <p:sp>
        <p:nvSpPr>
          <p:cNvPr id="4" name="Slide Number Placeholder 3"/>
          <p:cNvSpPr>
            <a:spLocks noGrp="1"/>
          </p:cNvSpPr>
          <p:nvPr>
            <p:ph type="sldNum" sz="quarter" idx="10"/>
          </p:nvPr>
        </p:nvSpPr>
        <p:spPr/>
        <p:txBody>
          <a:bodyPr/>
          <a:lstStyle/>
          <a:p>
            <a:fld id="{B550DEAF-72FD-4A26-873D-00FB742DFBCC}" type="slidenum">
              <a:rPr lang="de-DE" smtClean="0"/>
              <a:pPr/>
              <a:t>1</a:t>
            </a:fld>
            <a:endParaRPr lang="de-DE"/>
          </a:p>
        </p:txBody>
      </p:sp>
      <p:sp>
        <p:nvSpPr>
          <p:cNvPr id="5" name="Date Placeholder 4"/>
          <p:cNvSpPr>
            <a:spLocks noGrp="1"/>
          </p:cNvSpPr>
          <p:nvPr>
            <p:ph type="dt" idx="11"/>
          </p:nvPr>
        </p:nvSpPr>
        <p:spPr/>
        <p:txBody>
          <a:bodyPr/>
          <a:lstStyle/>
          <a:p>
            <a:fld id="{E60A12B5-9EE5-4890-84AE-9AFF080BF011}" type="datetime1">
              <a:rPr lang="en-US" smtClean="0"/>
              <a:t>2/22/2019</a:t>
            </a:fld>
            <a:endParaRPr lang="de-DE"/>
          </a:p>
        </p:txBody>
      </p:sp>
      <p:sp>
        <p:nvSpPr>
          <p:cNvPr id="6" name="Header Placeholder 5"/>
          <p:cNvSpPr>
            <a:spLocks noGrp="1"/>
          </p:cNvSpPr>
          <p:nvPr>
            <p:ph type="hdr" sz="quarter" idx="12"/>
          </p:nvPr>
        </p:nvSpPr>
        <p:spPr/>
        <p:txBody>
          <a:bodyPr/>
          <a:lstStyle/>
          <a:p>
            <a:r>
              <a:rPr lang="de-DE"/>
              <a:t>DCCED FY2018 Budget</a:t>
            </a:r>
          </a:p>
        </p:txBody>
      </p:sp>
    </p:spTree>
    <p:extLst>
      <p:ext uri="{BB962C8B-B14F-4D97-AF65-F5344CB8AC3E}">
        <p14:creationId xmlns:p14="http://schemas.microsoft.com/office/powerpoint/2010/main" val="29356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76">
              <a:defRPr/>
            </a:pPr>
            <a:endParaRPr lang="en-US" dirty="0">
              <a:latin typeface="+mn-lt"/>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a:t>
            </a:fld>
            <a:endParaRPr lang="de-DE"/>
          </a:p>
        </p:txBody>
      </p:sp>
    </p:spTree>
    <p:extLst>
      <p:ext uri="{BB962C8B-B14F-4D97-AF65-F5344CB8AC3E}">
        <p14:creationId xmlns:p14="http://schemas.microsoft.com/office/powerpoint/2010/main" val="203858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000" b="1" dirty="0"/>
              <a:t>Local Government Assistance</a:t>
            </a:r>
          </a:p>
          <a:p>
            <a:pPr indent="-457187" defTabSz="914376">
              <a:buFont typeface="Arial" panose="020B0604020202020204" pitchFamily="34" charset="0"/>
              <a:buChar char="•"/>
              <a:defRPr/>
            </a:pPr>
            <a:r>
              <a:rPr lang="en-US" sz="1000" dirty="0"/>
              <a:t>EPA funded Rural Utility Business Advisor (RUBA) program funds 90% of the section’s LGS travel to assist communities on-site or provide training.</a:t>
            </a:r>
          </a:p>
          <a:p>
            <a:pPr marL="0" lvl="1" indent="-457187">
              <a:buFont typeface="Arial" panose="020B0604020202020204" pitchFamily="34" charset="0"/>
              <a:buChar char="•"/>
            </a:pPr>
            <a:r>
              <a:rPr lang="en-US" sz="1000" noProof="1"/>
              <a:t>Capacity building and technical assistance</a:t>
            </a:r>
            <a:endParaRPr lang="en-US" sz="1000" dirty="0"/>
          </a:p>
          <a:p>
            <a:pPr indent="-457187">
              <a:buFont typeface="Arial" panose="020B0604020202020204" pitchFamily="34" charset="0"/>
              <a:buChar char="•"/>
            </a:pPr>
            <a:r>
              <a:rPr lang="en-US" sz="1000" dirty="0"/>
              <a:t>8 training courses: Introduction to Utility Management, Personnel, Financial Management, Organizational,  Planning, Operations, Elected Officials, Utility/ Municipal Clerk</a:t>
            </a:r>
          </a:p>
          <a:p>
            <a:pPr marL="342891" lvl="1" indent="-342891" defTabSz="914376">
              <a:buFont typeface="Arial" panose="020B0604020202020204" pitchFamily="34" charset="0"/>
              <a:buChar char="•"/>
              <a:defRPr/>
            </a:pPr>
            <a:endParaRPr lang="en-US" sz="1000" dirty="0"/>
          </a:p>
          <a:p>
            <a:pPr marL="0" lvl="1"/>
            <a:r>
              <a:rPr lang="en-US" sz="1000" b="1" dirty="0"/>
              <a:t>Office of the State Assessor</a:t>
            </a:r>
          </a:p>
          <a:p>
            <a:pPr marL="342891" lvl="1" indent="-342891">
              <a:buFont typeface="Arial" panose="020B0604020202020204" pitchFamily="34" charset="0"/>
              <a:buChar char="•"/>
            </a:pPr>
            <a:r>
              <a:rPr lang="en-US" sz="1000" dirty="0"/>
              <a:t>Advises and assists municipalities on assessment and taxation issues.</a:t>
            </a:r>
          </a:p>
          <a:p>
            <a:pPr marL="342891" lvl="1" indent="-342891">
              <a:buFont typeface="Arial" panose="020B0604020202020204" pitchFamily="34" charset="0"/>
              <a:buChar char="•"/>
            </a:pPr>
            <a:r>
              <a:rPr lang="en-US" sz="1000" dirty="0"/>
              <a:t>Develops the annual Full Value Determination (FVD).</a:t>
            </a:r>
          </a:p>
          <a:p>
            <a:pPr marL="342891" lvl="1" indent="-342891">
              <a:buFont typeface="Arial" panose="020B0604020202020204" pitchFamily="34" charset="0"/>
              <a:buChar char="•"/>
            </a:pPr>
            <a:r>
              <a:rPr lang="en-US" sz="1000" dirty="0"/>
              <a:t>Provides taxation and assessment education.</a:t>
            </a:r>
          </a:p>
          <a:p>
            <a:pPr marL="342891" lvl="1" indent="-342891">
              <a:buFont typeface="Arial" panose="020B0604020202020204" pitchFamily="34" charset="0"/>
              <a:buChar char="•"/>
            </a:pPr>
            <a:r>
              <a:rPr lang="en-US" sz="1000" dirty="0"/>
              <a:t>Administers the Senior Citizen and Disabled Veteran Property Tax Exemption Program.</a:t>
            </a:r>
          </a:p>
          <a:p>
            <a:pPr marL="342891" lvl="1" indent="-342891">
              <a:buFont typeface="Arial" panose="020B0604020202020204" pitchFamily="34" charset="0"/>
              <a:buChar char="•"/>
            </a:pPr>
            <a:r>
              <a:rPr lang="en-US" sz="1000" dirty="0"/>
              <a:t>Monitors municipal assessment and taxation practices and procedures. </a:t>
            </a:r>
          </a:p>
          <a:p>
            <a:pPr marL="342891" lvl="1" indent="-342891">
              <a:buFont typeface="Arial" panose="020B0604020202020204" pitchFamily="34" charset="0"/>
              <a:buChar char="•"/>
            </a:pPr>
            <a:endParaRPr lang="en-US" sz="1000" dirty="0"/>
          </a:p>
          <a:p>
            <a:pPr marL="0" lvl="1"/>
            <a:r>
              <a:rPr lang="en-US" sz="1000" b="1" dirty="0"/>
              <a:t>Local Boundary Commission</a:t>
            </a:r>
          </a:p>
          <a:p>
            <a:pPr marL="342891" lvl="1" indent="-342891">
              <a:buFont typeface="Arial" panose="020B0604020202020204" pitchFamily="34" charset="0"/>
              <a:buChar char="•"/>
            </a:pPr>
            <a:r>
              <a:rPr lang="en-US" sz="1000" dirty="0"/>
              <a:t>The Local Boundary Commission (LBC) was created by the Constitution of the State of Alaska to ensure that arguments for and against proposals to create or alter municipal governments are analyzed objectively, and take area wide and statewide needs into consideration.</a:t>
            </a:r>
          </a:p>
        </p:txBody>
      </p:sp>
      <p:sp>
        <p:nvSpPr>
          <p:cNvPr id="4" name="Slide Number Placeholder 3"/>
          <p:cNvSpPr>
            <a:spLocks noGrp="1"/>
          </p:cNvSpPr>
          <p:nvPr>
            <p:ph type="sldNum" sz="quarter" idx="10"/>
          </p:nvPr>
        </p:nvSpPr>
        <p:spPr/>
        <p:txBody>
          <a:bodyPr/>
          <a:lstStyle/>
          <a:p>
            <a:fld id="{B550DEAF-72FD-4A26-873D-00FB742DFBCC}" type="slidenum">
              <a:rPr lang="de-DE" smtClean="0"/>
              <a:pPr/>
              <a:t>3</a:t>
            </a:fld>
            <a:endParaRPr lang="de-DE"/>
          </a:p>
        </p:txBody>
      </p:sp>
    </p:spTree>
    <p:extLst>
      <p:ext uri="{BB962C8B-B14F-4D97-AF65-F5344CB8AC3E}">
        <p14:creationId xmlns:p14="http://schemas.microsoft.com/office/powerpoint/2010/main" val="63692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000" b="1" dirty="0"/>
              <a:t>Community Aid and Accountability Section</a:t>
            </a:r>
          </a:p>
          <a:p>
            <a:pPr marL="342891" lvl="1" indent="-342891">
              <a:buFont typeface="Arial" panose="020B0604020202020204" pitchFamily="34" charset="0"/>
              <a:buChar char="•"/>
            </a:pPr>
            <a:r>
              <a:rPr lang="en-US" sz="1000" dirty="0"/>
              <a:t>Provides communities with state and federal financial aid for the delivery of local public services while insuring the communities meet all state and federal eligibility standards.</a:t>
            </a:r>
          </a:p>
          <a:p>
            <a:pPr marL="1035022" lvl="3" indent="-342891"/>
            <a:r>
              <a:rPr lang="en-US" sz="1000" dirty="0"/>
              <a:t>Community Revenue Sharing</a:t>
            </a:r>
          </a:p>
          <a:p>
            <a:pPr marL="1035022" lvl="3" indent="-342891"/>
            <a:r>
              <a:rPr lang="en-US" sz="1000" dirty="0"/>
              <a:t>Payment in Lieu of Taxes</a:t>
            </a:r>
          </a:p>
          <a:p>
            <a:pPr marL="1035022" lvl="3" indent="-342891"/>
            <a:r>
              <a:rPr lang="en-US" sz="1000" dirty="0"/>
              <a:t>National Forest Receipts/Secure Rural Schools Program</a:t>
            </a:r>
          </a:p>
          <a:p>
            <a:pPr marL="1035022" lvl="3" indent="-342891"/>
            <a:r>
              <a:rPr lang="en-US" sz="1000" dirty="0"/>
              <a:t>Shared Fisheries Business Tax/Fishery Resource Landing Tax</a:t>
            </a:r>
          </a:p>
          <a:p>
            <a:pPr marL="342891" lvl="1" indent="-342891">
              <a:buFont typeface="Arial" panose="020B0604020202020204" pitchFamily="34" charset="0"/>
              <a:buChar char="•"/>
            </a:pPr>
            <a:r>
              <a:rPr lang="en-US" sz="1000" dirty="0"/>
              <a:t>Provides advice, technical assistance, training and other resources to assist communities with local financial and government administration issues. </a:t>
            </a:r>
          </a:p>
          <a:p>
            <a:pPr marL="0" lvl="1"/>
            <a:endParaRPr lang="en-US" sz="1000" b="1" dirty="0"/>
          </a:p>
          <a:p>
            <a:pPr marL="0" lvl="1"/>
            <a:r>
              <a:rPr lang="en-US" sz="1000" b="1" dirty="0"/>
              <a:t>Research and Analysis Section</a:t>
            </a:r>
          </a:p>
          <a:p>
            <a:pPr marL="342891" lvl="1" indent="-342891">
              <a:buFont typeface="Arial" panose="020B0604020202020204" pitchFamily="34" charset="0"/>
              <a:buChar char="•"/>
            </a:pPr>
            <a:r>
              <a:rPr lang="en-US" sz="1000" dirty="0"/>
              <a:t>Conducts research studies to support local government development, community planning, local capacity building, and rural policy development.</a:t>
            </a:r>
          </a:p>
          <a:p>
            <a:pPr marL="342891" lvl="1" indent="-342891">
              <a:buFont typeface="Arial" panose="020B0604020202020204" pitchFamily="34" charset="0"/>
              <a:buChar char="•"/>
            </a:pPr>
            <a:r>
              <a:rPr lang="en-US" sz="1000" dirty="0"/>
              <a:t>Provides community information resources via the Community Database Online (CDO).</a:t>
            </a:r>
          </a:p>
          <a:p>
            <a:pPr marL="342891" lvl="1" indent="-342891">
              <a:buFont typeface="Arial" panose="020B0604020202020204" pitchFamily="34" charset="0"/>
              <a:buChar char="•"/>
            </a:pPr>
            <a:r>
              <a:rPr lang="en-US" sz="1000" dirty="0"/>
              <a:t>Establishes and maintains relationships with other agencies and organizations for the purpose of enriching the database, providing a better quality service, and conducting research.</a:t>
            </a:r>
            <a:endParaRPr lang="en-US" sz="1000" dirty="0">
              <a:latin typeface="+mn-lt"/>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4</a:t>
            </a:fld>
            <a:endParaRPr lang="de-DE"/>
          </a:p>
        </p:txBody>
      </p:sp>
    </p:spTree>
    <p:extLst>
      <p:ext uri="{BB962C8B-B14F-4D97-AF65-F5344CB8AC3E}">
        <p14:creationId xmlns:p14="http://schemas.microsoft.com/office/powerpoint/2010/main" val="368025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91" lvl="1" indent="-342891">
              <a:buFont typeface="Arial" panose="020B0604020202020204" pitchFamily="34" charset="0"/>
              <a:buChar char="•"/>
            </a:pPr>
            <a:r>
              <a:rPr lang="en-US" sz="2200" dirty="0"/>
              <a:t>Five voting members who are professional language experts from diverse regions of the state.</a:t>
            </a:r>
          </a:p>
          <a:p>
            <a:pPr marL="342891" lvl="1" indent="-342891">
              <a:buFont typeface="Arial" panose="020B0604020202020204" pitchFamily="34" charset="0"/>
              <a:buChar char="•"/>
            </a:pPr>
            <a:endParaRPr lang="en-US" sz="2200" dirty="0"/>
          </a:p>
          <a:p>
            <a:pPr marL="342891" lvl="1" indent="-342891">
              <a:buFont typeface="Arial" panose="020B0604020202020204" pitchFamily="34" charset="0"/>
              <a:buChar char="•"/>
            </a:pPr>
            <a:r>
              <a:rPr lang="en-US" sz="2200" dirty="0"/>
              <a:t>Two ex-officio legislative members (House and Senate).</a:t>
            </a:r>
          </a:p>
          <a:p>
            <a:pPr defTabSz="914376">
              <a:defRPr/>
            </a:pPr>
            <a:endParaRPr lang="en-US" dirty="0"/>
          </a:p>
          <a:p>
            <a:pPr defTabSz="914376">
              <a:defRPr/>
            </a:pPr>
            <a:r>
              <a:rPr lang="en-US" dirty="0"/>
              <a:t>Of the ex-officio members, must be bush caucus members if a bush caucus exists.</a:t>
            </a:r>
          </a:p>
        </p:txBody>
      </p:sp>
      <p:sp>
        <p:nvSpPr>
          <p:cNvPr id="4" name="Slide Number Placeholder 3"/>
          <p:cNvSpPr>
            <a:spLocks noGrp="1"/>
          </p:cNvSpPr>
          <p:nvPr>
            <p:ph type="sldNum" sz="quarter" idx="10"/>
          </p:nvPr>
        </p:nvSpPr>
        <p:spPr/>
        <p:txBody>
          <a:bodyPr/>
          <a:lstStyle/>
          <a:p>
            <a:fld id="{B550DEAF-72FD-4A26-873D-00FB742DFBCC}" type="slidenum">
              <a:rPr lang="de-DE" smtClean="0"/>
              <a:pPr/>
              <a:t>5</a:t>
            </a:fld>
            <a:endParaRPr lang="de-DE"/>
          </a:p>
        </p:txBody>
      </p:sp>
    </p:spTree>
    <p:extLst>
      <p:ext uri="{BB962C8B-B14F-4D97-AF65-F5344CB8AC3E}">
        <p14:creationId xmlns:p14="http://schemas.microsoft.com/office/powerpoint/2010/main" val="152832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20675"/>
            <a:ext cx="7043738" cy="3962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50DEAF-72FD-4A26-873D-00FB742DFBCC}" type="slidenum">
              <a:rPr lang="de-DE" smtClean="0"/>
              <a:pPr/>
              <a:t>8</a:t>
            </a:fld>
            <a:endParaRPr lang="de-DE"/>
          </a:p>
        </p:txBody>
      </p:sp>
      <p:sp>
        <p:nvSpPr>
          <p:cNvPr id="5" name="Date Placeholder 4"/>
          <p:cNvSpPr>
            <a:spLocks noGrp="1"/>
          </p:cNvSpPr>
          <p:nvPr>
            <p:ph type="dt" idx="11"/>
          </p:nvPr>
        </p:nvSpPr>
        <p:spPr/>
        <p:txBody>
          <a:bodyPr/>
          <a:lstStyle/>
          <a:p>
            <a:fld id="{271DD8D0-A20B-42B1-AB3A-DE09784DAE10}" type="datetime1">
              <a:rPr lang="en-US" smtClean="0"/>
              <a:t>2/22/2019</a:t>
            </a:fld>
            <a:endParaRPr lang="de-DE"/>
          </a:p>
        </p:txBody>
      </p:sp>
      <p:sp>
        <p:nvSpPr>
          <p:cNvPr id="6" name="Header Placeholder 5"/>
          <p:cNvSpPr>
            <a:spLocks noGrp="1"/>
          </p:cNvSpPr>
          <p:nvPr>
            <p:ph type="hdr" sz="quarter" idx="12"/>
          </p:nvPr>
        </p:nvSpPr>
        <p:spPr/>
        <p:txBody>
          <a:bodyPr/>
          <a:lstStyle/>
          <a:p>
            <a:r>
              <a:rPr lang="de-DE"/>
              <a:t>DCCED FY2018 Budget</a:t>
            </a:r>
          </a:p>
        </p:txBody>
      </p:sp>
    </p:spTree>
    <p:extLst>
      <p:ext uri="{BB962C8B-B14F-4D97-AF65-F5344CB8AC3E}">
        <p14:creationId xmlns:p14="http://schemas.microsoft.com/office/powerpoint/2010/main" val="3661215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alphaModFix amt="29000"/>
            <a:lum/>
          </a:blip>
          <a:srcRect/>
          <a:stretch>
            <a:fillRect l="-5000" t="-16000" b="-16000"/>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7749" y="-5812"/>
            <a:ext cx="9151749" cy="1272798"/>
          </a:xfrm>
          <a:prstGeom prst="rect">
            <a:avLst/>
          </a:prstGeom>
          <a:gradFill>
            <a:gsLst>
              <a:gs pos="4170">
                <a:srgbClr val="003764">
                  <a:alpha val="60000"/>
                </a:srgbClr>
              </a:gs>
              <a:gs pos="96000">
                <a:srgbClr val="003764">
                  <a:alpha val="60000"/>
                </a:srgbClr>
              </a:gs>
              <a:gs pos="90000">
                <a:srgbClr val="003764">
                  <a:alpha val="80000"/>
                </a:srgbClr>
              </a:gs>
              <a:gs pos="0">
                <a:srgbClr val="003764">
                  <a:alpha val="30000"/>
                </a:srgbClr>
              </a:gs>
              <a:gs pos="10000">
                <a:srgbClr val="003764">
                  <a:alpha val="80000"/>
                </a:srgbClr>
              </a:gs>
              <a:gs pos="100000">
                <a:srgbClr val="003764">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019300" y="1657350"/>
            <a:ext cx="6667500" cy="857250"/>
          </a:xfrm>
          <a:prstGeom prst="rect">
            <a:avLst/>
          </a:prstGeom>
        </p:spPr>
        <p:txBody>
          <a:bodyPr/>
          <a:lstStyle>
            <a:lvl1pPr algn="l">
              <a:defRPr b="1" cap="small" baseline="0">
                <a:solidFill>
                  <a:srgbClr val="002060"/>
                </a:solidFill>
                <a:latin typeface="Cambria" panose="02040503050406030204" pitchFamily="18" charset="0"/>
              </a:defRPr>
            </a:lvl1pPr>
          </a:lstStyle>
          <a:p>
            <a:r>
              <a:rPr lang="en-US"/>
              <a:t>Click to edit Master title style</a:t>
            </a:r>
            <a:endParaRPr lang="en-US" dirty="0"/>
          </a:p>
        </p:txBody>
      </p:sp>
      <p:sp>
        <p:nvSpPr>
          <p:cNvPr id="7" name="Subtitle 2"/>
          <p:cNvSpPr>
            <a:spLocks noGrp="1"/>
          </p:cNvSpPr>
          <p:nvPr>
            <p:ph type="subTitle" idx="1"/>
          </p:nvPr>
        </p:nvSpPr>
        <p:spPr>
          <a:xfrm>
            <a:off x="2019300" y="2514600"/>
            <a:ext cx="57531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0"/>
          </p:nvPr>
        </p:nvSpPr>
        <p:spPr>
          <a:xfrm>
            <a:off x="2895600" y="3829050"/>
            <a:ext cx="3429000" cy="457200"/>
          </a:xfrm>
        </p:spPr>
        <p:txBody>
          <a:bodyPr/>
          <a:lstStyle>
            <a:lvl1pPr marL="0" indent="0">
              <a:buNone/>
              <a:defRPr/>
            </a:lvl1pPr>
          </a:lstStyle>
          <a:p>
            <a:pPr lvl="0"/>
            <a:r>
              <a:rPr lang="en-US"/>
              <a:t>Edit Master text styles</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9112" y="158626"/>
            <a:ext cx="2701976" cy="998820"/>
          </a:xfrm>
          <a:prstGeom prst="rect">
            <a:avLst/>
          </a:prstGeom>
        </p:spPr>
      </p:pic>
      <p:pic>
        <p:nvPicPr>
          <p:cNvPr id="8" name="Picture 2" descr="http://ltgov.alaska.gov/campbell_media/state_seal/seal.jpg"/>
          <p:cNvPicPr>
            <a:picLocks noChangeAspect="1" noChangeArrowheads="1"/>
          </p:cNvPicPr>
          <p:nvPr userDrawn="1"/>
        </p:nvPicPr>
        <p:blipFill>
          <a:blip r:embed="rId4">
            <a:extLst>
              <a:ext uri="{BEBA8EAE-BF5A-486C-A8C5-ECC9F3942E4B}">
                <a14:imgProps xmlns:a14="http://schemas.microsoft.com/office/drawing/2010/main">
                  <a14:imgLayer r:embed="rId5">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3207298" y="103728"/>
            <a:ext cx="1096421" cy="1096421"/>
          </a:xfrm>
          <a:prstGeom prst="rect">
            <a:avLst/>
          </a:prstGeom>
          <a:noFill/>
        </p:spPr>
      </p:pic>
    </p:spTree>
    <p:extLst>
      <p:ext uri="{BB962C8B-B14F-4D97-AF65-F5344CB8AC3E}">
        <p14:creationId xmlns:p14="http://schemas.microsoft.com/office/powerpoint/2010/main" val="4043047834"/>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00100"/>
            <a:ext cx="5486400" cy="27455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sp>
        <p:nvSpPr>
          <p:cNvPr id="8" name="Title 1"/>
          <p:cNvSpPr txBox="1">
            <a:spLocks/>
          </p:cNvSpPr>
          <p:nvPr/>
        </p:nvSpPr>
        <p:spPr>
          <a:xfrm>
            <a:off x="2743200" y="285750"/>
            <a:ext cx="6400800" cy="457200"/>
          </a:xfrm>
          <a:prstGeom prst="rect">
            <a:avLst/>
          </a:prstGeom>
        </p:spPr>
        <p:txBody>
          <a:bodyPr/>
          <a:lstStyle>
            <a:lvl1pPr algn="r" defTabSz="914400" rtl="0" eaLnBrk="1" latinLnBrk="0" hangingPunct="1">
              <a:spcBef>
                <a:spcPct val="0"/>
              </a:spcBef>
              <a:buNone/>
              <a:defRPr sz="2800" kern="1200" baseline="0">
                <a:solidFill>
                  <a:schemeClr val="bg1">
                    <a:lumMod val="85000"/>
                  </a:schemeClr>
                </a:solidFill>
                <a:latin typeface="+mj-lt"/>
                <a:ea typeface="+mj-ea"/>
                <a:cs typeface="+mj-cs"/>
              </a:defRPr>
            </a:lvl1pPr>
          </a:lstStyle>
          <a:p>
            <a:r>
              <a:rPr lang="en-US" dirty="0"/>
              <a:t>Click to edit Master title style</a:t>
            </a:r>
          </a:p>
        </p:txBody>
      </p:sp>
      <p:pic>
        <p:nvPicPr>
          <p:cNvPr id="9"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4952313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
        <p:nvSpPr>
          <p:cNvPr id="7" name="Title 1"/>
          <p:cNvSpPr>
            <a:spLocks noGrp="1"/>
          </p:cNvSpPr>
          <p:nvPr>
            <p:ph type="title"/>
          </p:nvPr>
        </p:nvSpPr>
        <p:spPr>
          <a:xfrm>
            <a:off x="2743200" y="285750"/>
            <a:ext cx="6400800" cy="4572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pic>
        <p:nvPicPr>
          <p:cNvPr id="5"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54263992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0101"/>
            <a:ext cx="2057400" cy="379452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0101"/>
            <a:ext cx="6019800" cy="37945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pic>
        <p:nvPicPr>
          <p:cNvPr id="5"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19450416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84710" y="339539"/>
            <a:ext cx="7055380" cy="581393"/>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827700" y="1271534"/>
            <a:ext cx="6711654" cy="341477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6715810" y="2418946"/>
            <a:ext cx="2894846" cy="228660"/>
          </a:xfrm>
          <a:prstGeom prst="rect">
            <a:avLst/>
          </a:prstGeom>
        </p:spPr>
        <p:txBody>
          <a:bodyPr/>
          <a:lstStyle>
            <a:lvl1pPr>
              <a:defRPr>
                <a:latin typeface="+mj-lt"/>
              </a:defRPr>
            </a:lvl1pPr>
          </a:lstStyle>
          <a:p>
            <a:endParaRPr lang="de-DE" dirty="0"/>
          </a:p>
        </p:txBody>
      </p:sp>
      <p:sp>
        <p:nvSpPr>
          <p:cNvPr id="6" name="Slide Number Placeholder 5"/>
          <p:cNvSpPr>
            <a:spLocks noGrp="1"/>
          </p:cNvSpPr>
          <p:nvPr>
            <p:ph type="sldNum" sz="quarter" idx="12"/>
          </p:nvPr>
        </p:nvSpPr>
        <p:spPr/>
        <p:txBody>
          <a:bodyPr/>
          <a:lstStyle>
            <a:lvl1pPr>
              <a:defRPr>
                <a:solidFill>
                  <a:schemeClr val="bg1"/>
                </a:solidFill>
                <a:latin typeface="+mj-lt"/>
              </a:defRPr>
            </a:lvl1pPr>
          </a:lstStyle>
          <a:p>
            <a:fld id="{127FB048-B665-4A2F-9418-E5EC1A553E57}" type="slidenum">
              <a:rPr lang="en-US" smtClean="0"/>
              <a:pPr/>
              <a:t>‹#›</a:t>
            </a:fld>
            <a:endParaRPr lang="en-US" dirty="0"/>
          </a:p>
        </p:txBody>
      </p:sp>
      <p:sp>
        <p:nvSpPr>
          <p:cNvPr id="8" name="Text Placeholder 8"/>
          <p:cNvSpPr>
            <a:spLocks noGrp="1"/>
          </p:cNvSpPr>
          <p:nvPr>
            <p:ph type="body" sz="quarter" idx="13" hasCustomPrompt="1"/>
          </p:nvPr>
        </p:nvSpPr>
        <p:spPr>
          <a:xfrm>
            <a:off x="468086" y="864367"/>
            <a:ext cx="7620000" cy="40005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Tree>
    <p:extLst>
      <p:ext uri="{BB962C8B-B14F-4D97-AF65-F5344CB8AC3E}">
        <p14:creationId xmlns:p14="http://schemas.microsoft.com/office/powerpoint/2010/main" val="286744460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84710" y="339539"/>
            <a:ext cx="7055380" cy="524828"/>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rot="5400000">
            <a:off x="7618815" y="1342996"/>
            <a:ext cx="74294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715810" y="2418946"/>
            <a:ext cx="2894846" cy="22866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
        <p:nvSpPr>
          <p:cNvPr id="9" name="Text Placeholder 8"/>
          <p:cNvSpPr>
            <a:spLocks noGrp="1"/>
          </p:cNvSpPr>
          <p:nvPr>
            <p:ph type="body" sz="quarter" idx="13" hasCustomPrompt="1"/>
          </p:nvPr>
        </p:nvSpPr>
        <p:spPr>
          <a:xfrm>
            <a:off x="468086" y="864367"/>
            <a:ext cx="7620000" cy="40005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Tree>
    <p:extLst>
      <p:ext uri="{BB962C8B-B14F-4D97-AF65-F5344CB8AC3E}">
        <p14:creationId xmlns:p14="http://schemas.microsoft.com/office/powerpoint/2010/main" val="41252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mpariso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84710" y="339539"/>
            <a:ext cx="7055380" cy="52482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84711" y="1313593"/>
            <a:ext cx="3566160" cy="33384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4711" y="1730449"/>
            <a:ext cx="3566160" cy="31817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219254" y="1726462"/>
            <a:ext cx="3566160" cy="31857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618815" y="1342996"/>
            <a:ext cx="742949" cy="22865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715810" y="2418946"/>
            <a:ext cx="2894846" cy="228660"/>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127FB048-B665-4A2F-9418-E5EC1A553E57}" type="slidenum">
              <a:rPr lang="en-US" smtClean="0"/>
              <a:t>‹#›</a:t>
            </a:fld>
            <a:endParaRPr lang="en-US" dirty="0"/>
          </a:p>
        </p:txBody>
      </p:sp>
      <p:sp>
        <p:nvSpPr>
          <p:cNvPr id="10" name="Text Placeholder 8"/>
          <p:cNvSpPr>
            <a:spLocks noGrp="1"/>
          </p:cNvSpPr>
          <p:nvPr>
            <p:ph type="body" sz="quarter" idx="13" hasCustomPrompt="1"/>
          </p:nvPr>
        </p:nvSpPr>
        <p:spPr>
          <a:xfrm>
            <a:off x="468086" y="864367"/>
            <a:ext cx="7620000" cy="40005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
        <p:nvSpPr>
          <p:cNvPr id="11" name="Text Placeholder 2"/>
          <p:cNvSpPr>
            <a:spLocks noGrp="1"/>
          </p:cNvSpPr>
          <p:nvPr>
            <p:ph type="body" idx="14"/>
          </p:nvPr>
        </p:nvSpPr>
        <p:spPr>
          <a:xfrm>
            <a:off x="4219254" y="1290403"/>
            <a:ext cx="3566160" cy="33384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447676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b="1">
                <a:solidFill>
                  <a:srgbClr val="002060"/>
                </a:solidFill>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1601873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3254"/>
            <a:ext cx="8229600" cy="3581369"/>
          </a:xfrm>
        </p:spPr>
        <p:txBody>
          <a:bodyPr/>
          <a:lstStyle>
            <a:lvl1pPr marL="0" indent="0">
              <a:buNone/>
              <a:defRPr b="1">
                <a:latin typeface="Calibri Light" panose="020F0302020204030204" pitchFamily="34" charset="0"/>
              </a:defRPr>
            </a:lvl1pPr>
            <a:lvl2pPr marL="568325" indent="-338138">
              <a:defRPr>
                <a:latin typeface="Calibri Light" panose="020F0302020204030204" pitchFamily="34" charset="0"/>
              </a:defRPr>
            </a:lvl2pPr>
            <a:lvl3pPr marL="914400" indent="-346075">
              <a:defRPr>
                <a:latin typeface="Calibri Light" panose="020F0302020204030204" pitchFamily="34" charset="0"/>
              </a:defRPr>
            </a:lvl3pPr>
            <a:lvl4pPr marL="1260475" indent="-346075">
              <a:defRPr>
                <a:latin typeface="Calibri Light" panose="020F0302020204030204" pitchFamily="34" charset="0"/>
              </a:defRPr>
            </a:lvl4pPr>
            <a:lvl5pPr>
              <a:defRPr>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96300" y="4781448"/>
            <a:ext cx="381000" cy="268941"/>
          </a:xfrm>
        </p:spPr>
        <p:txBody>
          <a:bodyPr/>
          <a:lstStyle>
            <a:lvl1pPr algn="ctr">
              <a:defRPr>
                <a:solidFill>
                  <a:schemeClr val="bg1">
                    <a:lumMod val="95000"/>
                  </a:schemeClr>
                </a:solidFill>
              </a:defRPr>
            </a:lvl1pPr>
          </a:lstStyle>
          <a:p>
            <a:fld id="{127FB048-B665-4A2F-9418-E5EC1A553E57}" type="slidenum">
              <a:rPr lang="en-US" smtClean="0"/>
              <a:pPr/>
              <a:t>‹#›</a:t>
            </a:fld>
            <a:endParaRPr lang="en-US" dirty="0"/>
          </a:p>
        </p:txBody>
      </p:sp>
      <p:sp>
        <p:nvSpPr>
          <p:cNvPr id="8" name="Title 1"/>
          <p:cNvSpPr>
            <a:spLocks noGrp="1"/>
          </p:cNvSpPr>
          <p:nvPr>
            <p:ph type="title"/>
          </p:nvPr>
        </p:nvSpPr>
        <p:spPr>
          <a:xfrm>
            <a:off x="1193800" y="285750"/>
            <a:ext cx="6400800" cy="457200"/>
          </a:xfrm>
          <a:prstGeom prst="rect">
            <a:avLst/>
          </a:prstGeom>
        </p:spPr>
        <p:txBody>
          <a:bodyPr/>
          <a:lstStyle>
            <a:lvl1pPr algn="l">
              <a:defRPr sz="2800" b="0" baseline="0">
                <a:solidFill>
                  <a:schemeClr val="bg1"/>
                </a:solidFill>
                <a:latin typeface="Calibri Light" panose="020F0302020204030204" pitchFamily="34" charset="0"/>
              </a:defRPr>
            </a:lvl1pPr>
          </a:lstStyle>
          <a:p>
            <a:r>
              <a:rPr lang="en-US"/>
              <a:t>Click to edit Master title style</a:t>
            </a:r>
            <a:endParaRPr lang="en-US" dirty="0"/>
          </a:p>
        </p:txBody>
      </p:sp>
      <p:pic>
        <p:nvPicPr>
          <p:cNvPr id="3074"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15005734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Tree>
    <p:extLst>
      <p:ext uri="{BB962C8B-B14F-4D97-AF65-F5344CB8AC3E}">
        <p14:creationId xmlns:p14="http://schemas.microsoft.com/office/powerpoint/2010/main" val="13533880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85750"/>
            <a:ext cx="6400800" cy="4572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pic>
        <p:nvPicPr>
          <p:cNvPr id="6"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20386205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FB048-B665-4A2F-9418-E5EC1A553E57}" type="slidenum">
              <a:rPr lang="en-US" smtClean="0"/>
              <a:t>‹#›</a:t>
            </a:fld>
            <a:endParaRPr lang="en-US" dirty="0"/>
          </a:p>
        </p:txBody>
      </p:sp>
      <p:sp>
        <p:nvSpPr>
          <p:cNvPr id="10" name="Title 1"/>
          <p:cNvSpPr>
            <a:spLocks noGrp="1"/>
          </p:cNvSpPr>
          <p:nvPr>
            <p:ph type="title"/>
          </p:nvPr>
        </p:nvSpPr>
        <p:spPr>
          <a:xfrm>
            <a:off x="2743200" y="285750"/>
            <a:ext cx="6400800" cy="4572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pic>
        <p:nvPicPr>
          <p:cNvPr id="8"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304214794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7FB048-B665-4A2F-9418-E5EC1A553E57}" type="slidenum">
              <a:rPr lang="en-US" smtClean="0"/>
              <a:t>‹#›</a:t>
            </a:fld>
            <a:endParaRPr lang="en-US" dirty="0"/>
          </a:p>
        </p:txBody>
      </p:sp>
      <p:sp>
        <p:nvSpPr>
          <p:cNvPr id="6" name="Title 1"/>
          <p:cNvSpPr>
            <a:spLocks noGrp="1"/>
          </p:cNvSpPr>
          <p:nvPr>
            <p:ph type="title"/>
          </p:nvPr>
        </p:nvSpPr>
        <p:spPr>
          <a:xfrm>
            <a:off x="2743200" y="285750"/>
            <a:ext cx="6400800" cy="4572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
        <p:nvSpPr>
          <p:cNvPr id="4" name="Rectangle 3"/>
          <p:cNvSpPr/>
          <p:nvPr userDrawn="1"/>
        </p:nvSpPr>
        <p:spPr>
          <a:xfrm>
            <a:off x="7696200" y="-57150"/>
            <a:ext cx="762000" cy="9144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7"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27441071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FB048-B665-4A2F-9418-E5EC1A553E57}" type="slidenum">
              <a:rPr lang="en-US" smtClean="0"/>
              <a:pPr/>
              <a:t>‹#›</a:t>
            </a:fld>
            <a:endParaRPr lang="en-US" dirty="0"/>
          </a:p>
        </p:txBody>
      </p:sp>
      <p:sp>
        <p:nvSpPr>
          <p:cNvPr id="5" name="Title 1"/>
          <p:cNvSpPr>
            <a:spLocks noGrp="1"/>
          </p:cNvSpPr>
          <p:nvPr>
            <p:ph type="title"/>
          </p:nvPr>
        </p:nvSpPr>
        <p:spPr>
          <a:xfrm>
            <a:off x="2743200" y="285750"/>
            <a:ext cx="6400800" cy="4572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pic>
        <p:nvPicPr>
          <p:cNvPr id="6"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428251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00100"/>
            <a:ext cx="3008313" cy="871538"/>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800101"/>
            <a:ext cx="5111750" cy="37945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714500"/>
            <a:ext cx="3008313" cy="2880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sp>
        <p:nvSpPr>
          <p:cNvPr id="8" name="Title 1"/>
          <p:cNvSpPr txBox="1">
            <a:spLocks/>
          </p:cNvSpPr>
          <p:nvPr/>
        </p:nvSpPr>
        <p:spPr>
          <a:xfrm>
            <a:off x="2743200" y="285750"/>
            <a:ext cx="6400800" cy="457200"/>
          </a:xfrm>
          <a:prstGeom prst="rect">
            <a:avLst/>
          </a:prstGeom>
        </p:spPr>
        <p:txBody>
          <a:bodyPr/>
          <a:lstStyle>
            <a:lvl1pPr algn="r" defTabSz="914400" rtl="0" eaLnBrk="1" latinLnBrk="0" hangingPunct="1">
              <a:spcBef>
                <a:spcPct val="0"/>
              </a:spcBef>
              <a:buNone/>
              <a:defRPr sz="2800" kern="1200" baseline="0">
                <a:solidFill>
                  <a:schemeClr val="bg1">
                    <a:lumMod val="85000"/>
                  </a:schemeClr>
                </a:solidFill>
                <a:latin typeface="+mj-lt"/>
                <a:ea typeface="+mj-ea"/>
                <a:cs typeface="+mj-cs"/>
              </a:defRPr>
            </a:lvl1pPr>
          </a:lstStyle>
          <a:p>
            <a:r>
              <a:rPr lang="en-US" dirty="0"/>
              <a:t>Click to edit Master title style</a:t>
            </a:r>
          </a:p>
        </p:txBody>
      </p:sp>
      <p:pic>
        <p:nvPicPr>
          <p:cNvPr id="9" name="Picture 2" descr="http://ltgov.alaska.gov/campbell_media/state_seal/seal.jpg"/>
          <p:cNvPicPr>
            <a:picLocks noChangeArrowheads="1"/>
          </p:cNvPicPr>
          <p:nvPr userDrawn="1"/>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14787013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9" name="Rectangle 8"/>
          <p:cNvSpPr/>
          <p:nvPr userDrawn="1"/>
        </p:nvSpPr>
        <p:spPr>
          <a:xfrm rot="10800000">
            <a:off x="4192292" y="4850993"/>
            <a:ext cx="4951707" cy="167466"/>
          </a:xfrm>
          <a:prstGeom prst="rect">
            <a:avLst/>
          </a:prstGeom>
          <a:gradFill flip="none" rotWithShape="1">
            <a:gsLst>
              <a:gs pos="35000">
                <a:srgbClr val="6485A1">
                  <a:alpha val="64000"/>
                </a:srgbClr>
              </a:gs>
              <a:gs pos="0">
                <a:srgbClr val="003764"/>
              </a:gs>
              <a:gs pos="54000">
                <a:srgbClr val="C7D3DD"/>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K-North to Opportunity Logo-01.png"/>
          <p:cNvPicPr>
            <a:picLocks noChangeAspect="1"/>
          </p:cNvPicPr>
          <p:nvPr userDrawn="1"/>
        </p:nvPicPr>
        <p:blipFill rotWithShape="1">
          <a:blip r:embed="rId17" cstate="email">
            <a:extLst>
              <a:ext uri="{28A0092B-C50C-407E-A947-70E740481C1C}">
                <a14:useLocalDpi xmlns:a14="http://schemas.microsoft.com/office/drawing/2010/main"/>
              </a:ext>
            </a:extLst>
          </a:blip>
          <a:srcRect l="7758" t="91661" r="45587" b="5082"/>
          <a:stretch/>
        </p:blipFill>
        <p:spPr>
          <a:xfrm>
            <a:off x="122399" y="4850992"/>
            <a:ext cx="4266246" cy="167468"/>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8200" y="4792133"/>
            <a:ext cx="381000" cy="261938"/>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127FB048-B665-4A2F-9418-E5EC1A553E57}" type="slidenum">
              <a:rPr lang="en-US" smtClean="0"/>
              <a:pPr/>
              <a:t>‹#›</a:t>
            </a:fld>
            <a:endParaRPr lang="en-US" dirty="0"/>
          </a:p>
        </p:txBody>
      </p:sp>
      <p:sp>
        <p:nvSpPr>
          <p:cNvPr id="5" name="Rectangle 4"/>
          <p:cNvSpPr/>
          <p:nvPr userDrawn="1"/>
        </p:nvSpPr>
        <p:spPr>
          <a:xfrm>
            <a:off x="-11906" y="285750"/>
            <a:ext cx="9143998" cy="457200"/>
          </a:xfrm>
          <a:prstGeom prst="rect">
            <a:avLst/>
          </a:prstGeom>
          <a:gradFill flip="none" rotWithShape="1">
            <a:gsLst>
              <a:gs pos="72000">
                <a:srgbClr val="6485A1">
                  <a:alpha val="69804"/>
                </a:srgbClr>
              </a:gs>
              <a:gs pos="50000">
                <a:srgbClr val="325E83">
                  <a:alpha val="93000"/>
                </a:srgbClr>
              </a:gs>
              <a:gs pos="0">
                <a:srgbClr val="003764">
                  <a:alpha val="89000"/>
                </a:srgb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http://ltgov.alaska.gov/campbell_media/state_seal/seal.jpg"/>
          <p:cNvPicPr>
            <a:picLocks noChangeAspect="1" noChangeArrowheads="1"/>
          </p:cNvPicPr>
          <p:nvPr userDrawn="1"/>
        </p:nvPicPr>
        <p:blipFill>
          <a:blip r:embed="rId18">
            <a:extLst>
              <a:ext uri="{BEBA8EAE-BF5A-486C-A8C5-ECC9F3942E4B}">
                <a14:imgProps xmlns:a14="http://schemas.microsoft.com/office/drawing/2010/main">
                  <a14:imgLayer r:embed="rId19">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158312"/>
            <a:ext cx="949434" cy="712076"/>
          </a:xfrm>
          <a:prstGeom prst="rect">
            <a:avLst/>
          </a:prstGeom>
          <a:noFill/>
        </p:spPr>
      </p:pic>
      <p:pic>
        <p:nvPicPr>
          <p:cNvPr id="10" name="Picture 2" descr="http://ltgov.alaska.gov/campbell_media/state_seal/seal.jpg"/>
          <p:cNvPicPr>
            <a:picLocks noChangeArrowheads="1"/>
          </p:cNvPicPr>
          <p:nvPr userDrawn="1"/>
        </p:nvPicPr>
        <p:blipFill>
          <a:blip r:embed="rId18">
            <a:extLst>
              <a:ext uri="{BEBA8EAE-BF5A-486C-A8C5-ECC9F3942E4B}">
                <a14:imgProps xmlns:a14="http://schemas.microsoft.com/office/drawing/2010/main">
                  <a14:imgLayer r:embed="rId19">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62278"/>
            <a:ext cx="949434" cy="950976"/>
          </a:xfrm>
          <a:prstGeom prst="rect">
            <a:avLst/>
          </a:prstGeom>
          <a:noFill/>
        </p:spPr>
      </p:pic>
    </p:spTree>
    <p:extLst>
      <p:ext uri="{BB962C8B-B14F-4D97-AF65-F5344CB8AC3E}">
        <p14:creationId xmlns:p14="http://schemas.microsoft.com/office/powerpoint/2010/main" val="294364730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01" r:id="rId15"/>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DCCED.Commissioner@alaska.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April.Wilkerson@alaska.gov" TargetMode="External"/><Relationship Id="rId4" Type="http://schemas.openxmlformats.org/officeDocument/2006/relationships/hyperlink" Target="mailto:Fred.Parady@alask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440571"/>
            <a:ext cx="8394700" cy="2483729"/>
          </a:xfrm>
        </p:spPr>
        <p:txBody>
          <a:bodyPr/>
          <a:lstStyle/>
          <a:p>
            <a:pPr algn="ctr"/>
            <a:r>
              <a:rPr lang="en-US" sz="2000" cap="small" dirty="0">
                <a:latin typeface="Garamond" panose="02020404030301010803" pitchFamily="18" charset="0"/>
              </a:rPr>
              <a:t>Department of Commerce, Community and </a:t>
            </a:r>
            <a:br>
              <a:rPr lang="en-US" sz="2000" cap="small" dirty="0">
                <a:latin typeface="Garamond" panose="02020404030301010803" pitchFamily="18" charset="0"/>
              </a:rPr>
            </a:br>
            <a:r>
              <a:rPr lang="en-US" sz="2000" cap="small" dirty="0">
                <a:latin typeface="Garamond" panose="02020404030301010803" pitchFamily="18" charset="0"/>
              </a:rPr>
              <a:t>Economic Development</a:t>
            </a:r>
            <a:br>
              <a:rPr lang="en-US" sz="3200" cap="small" dirty="0">
                <a:latin typeface="Garamond" panose="02020404030301010803" pitchFamily="18" charset="0"/>
              </a:rPr>
            </a:br>
            <a:r>
              <a:rPr lang="en-US" sz="1800" cap="small" dirty="0">
                <a:latin typeface="Garamond" panose="02020404030301010803" pitchFamily="18" charset="0"/>
              </a:rPr>
              <a:t> </a:t>
            </a:r>
            <a:br>
              <a:rPr lang="en-US" cap="small" dirty="0">
                <a:latin typeface="Garamond" panose="02020404030301010803" pitchFamily="18" charset="0"/>
              </a:rPr>
            </a:br>
            <a:r>
              <a:rPr lang="en-US" sz="2000" cap="small" dirty="0">
                <a:latin typeface="Garamond" panose="02020404030301010803" pitchFamily="18" charset="0"/>
              </a:rPr>
              <a:t>Division of Community and Regional Affairs</a:t>
            </a:r>
            <a:br>
              <a:rPr lang="en-US" sz="2800" cap="small" dirty="0">
                <a:latin typeface="Garamond" panose="02020404030301010803" pitchFamily="18" charset="0"/>
              </a:rPr>
            </a:br>
            <a:br>
              <a:rPr lang="en-US" sz="2800" cap="small" dirty="0">
                <a:latin typeface="Garamond" panose="02020404030301010803" pitchFamily="18" charset="0"/>
              </a:rPr>
            </a:br>
            <a:r>
              <a:rPr lang="en-US" sz="2800" dirty="0">
                <a:latin typeface="Garamond" panose="02020404030301010803" pitchFamily="18" charset="0"/>
              </a:rPr>
              <a:t>Presentation to Alaska Municipal League</a:t>
            </a:r>
            <a:br>
              <a:rPr lang="en-US" sz="3600" dirty="0">
                <a:latin typeface="Garamond" panose="02020404030301010803" pitchFamily="18" charset="0"/>
              </a:rPr>
            </a:br>
            <a:endParaRPr lang="en-US" sz="2800" dirty="0">
              <a:latin typeface="Garamond" panose="02020404030301010803" pitchFamily="18" charset="0"/>
            </a:endParaRPr>
          </a:p>
        </p:txBody>
      </p:sp>
      <p:sp>
        <p:nvSpPr>
          <p:cNvPr id="4" name="Text Placeholder 3"/>
          <p:cNvSpPr>
            <a:spLocks noGrp="1"/>
          </p:cNvSpPr>
          <p:nvPr>
            <p:ph type="body" sz="quarter" idx="10"/>
          </p:nvPr>
        </p:nvSpPr>
        <p:spPr>
          <a:xfrm>
            <a:off x="393700" y="4065702"/>
            <a:ext cx="8394700" cy="879478"/>
          </a:xfrm>
        </p:spPr>
        <p:txBody>
          <a:bodyPr>
            <a:noAutofit/>
          </a:bodyPr>
          <a:lstStyle/>
          <a:p>
            <a:pPr algn="ctr"/>
            <a:r>
              <a:rPr lang="en-US" sz="2000" b="1" dirty="0">
                <a:solidFill>
                  <a:schemeClr val="tx1">
                    <a:lumMod val="50000"/>
                    <a:lumOff val="50000"/>
                  </a:schemeClr>
                </a:solidFill>
              </a:rPr>
              <a:t>Sandra Moller, Director</a:t>
            </a:r>
          </a:p>
          <a:p>
            <a:pPr algn="ctr"/>
            <a:r>
              <a:rPr lang="en-US" sz="1600" b="1" dirty="0">
                <a:solidFill>
                  <a:schemeClr val="tx1">
                    <a:lumMod val="50000"/>
                    <a:lumOff val="50000"/>
                  </a:schemeClr>
                </a:solidFill>
              </a:rPr>
              <a:t>February 20, 2019</a:t>
            </a:r>
          </a:p>
        </p:txBody>
      </p:sp>
    </p:spTree>
    <p:extLst>
      <p:ext uri="{BB962C8B-B14F-4D97-AF65-F5344CB8AC3E}">
        <p14:creationId xmlns:p14="http://schemas.microsoft.com/office/powerpoint/2010/main" val="297928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99988" y="1781249"/>
            <a:ext cx="5894612" cy="2682468"/>
          </a:xfrm>
        </p:spPr>
        <p:txBody>
          <a:bodyPr>
            <a:normAutofit/>
          </a:bodyPr>
          <a:lstStyle/>
          <a:p>
            <a:pPr marL="172640" lvl="1" indent="0">
              <a:buNone/>
            </a:pPr>
            <a:endParaRPr lang="en-US" sz="1800" b="1" dirty="0"/>
          </a:p>
          <a:p>
            <a:pPr marL="172640" lvl="1" indent="0">
              <a:buNone/>
            </a:pPr>
            <a:r>
              <a:rPr lang="en-US" sz="1800" b="1" dirty="0"/>
              <a:t>Article X, Section 14 of the Alaska Constitution:</a:t>
            </a:r>
          </a:p>
          <a:p>
            <a:pPr marL="172640" lvl="1" indent="0">
              <a:buNone/>
            </a:pPr>
            <a:r>
              <a:rPr lang="en-US" sz="1800" dirty="0"/>
              <a:t>“An agency shall be established by law in the executive branch of the state government to </a:t>
            </a:r>
            <a:r>
              <a:rPr lang="en-US" sz="1800" u="sng" dirty="0"/>
              <a:t>advise and assist </a:t>
            </a:r>
            <a:r>
              <a:rPr lang="en-US" sz="1800" dirty="0"/>
              <a:t>local governments. It shall </a:t>
            </a:r>
            <a:r>
              <a:rPr lang="en-US" sz="1800" u="sng" dirty="0"/>
              <a:t>review their activities, collect and publish </a:t>
            </a:r>
            <a:r>
              <a:rPr lang="en-US" sz="1800" dirty="0"/>
              <a:t>local government information, and perform </a:t>
            </a:r>
            <a:r>
              <a:rPr lang="en-US" sz="1800" u="sng" dirty="0"/>
              <a:t>other duties </a:t>
            </a:r>
            <a:r>
              <a:rPr lang="en-US" sz="1800" dirty="0"/>
              <a:t>prescribed by law.”</a:t>
            </a:r>
          </a:p>
          <a:p>
            <a:pPr marL="172640" lvl="1" indent="0">
              <a:buNone/>
            </a:pPr>
            <a:endParaRPr lang="en-US" sz="450" dirty="0"/>
          </a:p>
          <a:p>
            <a:pPr lvl="2"/>
            <a:endParaRPr lang="en-US" dirty="0"/>
          </a:p>
          <a:p>
            <a:pPr lvl="3"/>
            <a:endParaRPr lang="en-US" sz="1200" dirty="0"/>
          </a:p>
          <a:p>
            <a:pPr marL="172640" lvl="1" indent="0">
              <a:buNone/>
            </a:pPr>
            <a:endParaRPr lang="en-US" sz="1800" dirty="0"/>
          </a:p>
        </p:txBody>
      </p:sp>
      <p:sp>
        <p:nvSpPr>
          <p:cNvPr id="14" name="Slide Number Placeholder 13"/>
          <p:cNvSpPr>
            <a:spLocks noGrp="1"/>
          </p:cNvSpPr>
          <p:nvPr>
            <p:ph type="sldNum" sz="quarter" idx="12"/>
          </p:nvPr>
        </p:nvSpPr>
        <p:spPr/>
        <p:txBody>
          <a:bodyPr/>
          <a:lstStyle/>
          <a:p>
            <a:fld id="{127FB048-B665-4A2F-9418-E5EC1A553E57}" type="slidenum">
              <a:rPr lang="en-US" smtClean="0"/>
              <a:pPr/>
              <a:t>2</a:t>
            </a:fld>
            <a:endParaRPr lang="en-US" dirty="0"/>
          </a:p>
        </p:txBody>
      </p:sp>
      <p:sp>
        <p:nvSpPr>
          <p:cNvPr id="5" name="TextBox 4"/>
          <p:cNvSpPr txBox="1"/>
          <p:nvPr/>
        </p:nvSpPr>
        <p:spPr>
          <a:xfrm>
            <a:off x="1010653" y="1078907"/>
            <a:ext cx="6870605" cy="68505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pPr>
            <a:r>
              <a:rPr lang="en-US" sz="1800" dirty="0">
                <a:latin typeface="+mj-lt"/>
              </a:rPr>
              <a:t>Mission: </a:t>
            </a:r>
            <a:r>
              <a:rPr lang="en-US" sz="1800" dirty="0">
                <a:latin typeface="Calibri" panose="020F0502020204030204" pitchFamily="34" charset="0"/>
                <a:ea typeface="Calibri" panose="020F0502020204030204" pitchFamily="34" charset="0"/>
                <a:cs typeface="Times New Roman" panose="02020603050405020304" pitchFamily="18" charset="0"/>
              </a:rPr>
              <a:t>Helping Alaska’s communities build sustainable economies and a means </a:t>
            </a:r>
            <a:r>
              <a:rPr lang="en-US" sz="1800">
                <a:latin typeface="Calibri" panose="020F0502020204030204" pitchFamily="34" charset="0"/>
                <a:ea typeface="Calibri" panose="020F0502020204030204" pitchFamily="34" charset="0"/>
                <a:cs typeface="Times New Roman" panose="02020603050405020304" pitchFamily="18" charset="0"/>
              </a:rPr>
              <a:t>of self-governance.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dirty="0"/>
              <a:t>Community and Regional Affairs</a:t>
            </a:r>
          </a:p>
        </p:txBody>
      </p:sp>
    </p:spTree>
    <p:extLst>
      <p:ext uri="{BB962C8B-B14F-4D97-AF65-F5344CB8AC3E}">
        <p14:creationId xmlns:p14="http://schemas.microsoft.com/office/powerpoint/2010/main" val="17131904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3387" y="1165779"/>
            <a:ext cx="6077888" cy="3434502"/>
          </a:xfrm>
        </p:spPr>
        <p:txBody>
          <a:bodyPr>
            <a:normAutofit lnSpcReduction="10000"/>
          </a:bodyPr>
          <a:lstStyle/>
          <a:p>
            <a:pPr marL="0" lvl="1" indent="0">
              <a:buNone/>
            </a:pPr>
            <a:r>
              <a:rPr lang="en-US" sz="1900" dirty="0">
                <a:latin typeface="Calibri" panose="020F0502020204030204" pitchFamily="34" charset="0"/>
              </a:rPr>
              <a:t>Planning and Land Management Section</a:t>
            </a:r>
          </a:p>
          <a:p>
            <a:pPr marL="948531" lvl="3" indent="-342900">
              <a:buFont typeface="Wingdings" panose="05000000000000000000" pitchFamily="2" charset="2"/>
              <a:buChar char="v"/>
            </a:pPr>
            <a:r>
              <a:rPr lang="en-US" sz="1500" dirty="0">
                <a:latin typeface="Calibri" panose="020F0502020204030204" pitchFamily="34" charset="0"/>
              </a:rPr>
              <a:t>ANCSA 14c(3) Planning </a:t>
            </a:r>
          </a:p>
          <a:p>
            <a:pPr marL="948531" lvl="3" indent="-342900">
              <a:buFont typeface="Wingdings" panose="05000000000000000000" pitchFamily="2" charset="2"/>
              <a:buChar char="v"/>
            </a:pPr>
            <a:r>
              <a:rPr lang="en-US" sz="1500" dirty="0">
                <a:latin typeface="Calibri" panose="020F0502020204030204" pitchFamily="34" charset="0"/>
              </a:rPr>
              <a:t>Alaska Risk MAP Program and Floodplain Management</a:t>
            </a:r>
          </a:p>
          <a:p>
            <a:pPr marL="948531" lvl="3" indent="-342900">
              <a:buFont typeface="Wingdings" panose="05000000000000000000" pitchFamily="2" charset="2"/>
              <a:buChar char="v"/>
            </a:pPr>
            <a:r>
              <a:rPr lang="en-US" sz="1500" dirty="0">
                <a:latin typeface="Calibri" panose="020F0502020204030204" pitchFamily="34" charset="0"/>
              </a:rPr>
              <a:t>Community Profile Maps and Interactive Mapping</a:t>
            </a:r>
          </a:p>
          <a:p>
            <a:pPr marL="948531" lvl="3" indent="-342900">
              <a:buFont typeface="Wingdings" panose="05000000000000000000" pitchFamily="2" charset="2"/>
              <a:buChar char="v"/>
            </a:pPr>
            <a:r>
              <a:rPr lang="en-US" sz="1500" dirty="0">
                <a:latin typeface="Calibri" panose="020F0502020204030204" pitchFamily="34" charset="0"/>
              </a:rPr>
              <a:t>Municipal Land Trustee Program</a:t>
            </a:r>
          </a:p>
          <a:p>
            <a:pPr marL="0" lvl="1" indent="0">
              <a:buNone/>
            </a:pPr>
            <a:r>
              <a:rPr lang="en-US" sz="1900" dirty="0">
                <a:latin typeface="Calibri" panose="020F0502020204030204" pitchFamily="34" charset="0"/>
              </a:rPr>
              <a:t>Local Government Assistance</a:t>
            </a:r>
          </a:p>
          <a:p>
            <a:pPr marL="605631" lvl="3" indent="0">
              <a:buNone/>
            </a:pPr>
            <a:r>
              <a:rPr lang="en-US" sz="1500" dirty="0">
                <a:latin typeface="Calibri" panose="020F0502020204030204" pitchFamily="34" charset="0"/>
              </a:rPr>
              <a:t>21 local government specialists in 7 regional offices  (Anchorage, Bethel, Dillingham, Fairbanks, Juneau, Kotzebue, and Nome)</a:t>
            </a:r>
            <a:endParaRPr lang="en-US" sz="1900" dirty="0">
              <a:latin typeface="Calibri" panose="020F0502020204030204" pitchFamily="34" charset="0"/>
            </a:endParaRPr>
          </a:p>
          <a:p>
            <a:pPr marL="0" lvl="1" indent="0">
              <a:buNone/>
            </a:pPr>
            <a:r>
              <a:rPr lang="en-US" sz="1900" dirty="0">
                <a:latin typeface="Calibri" panose="020F0502020204030204" pitchFamily="34" charset="0"/>
              </a:rPr>
              <a:t>Office of the State Assessor</a:t>
            </a:r>
          </a:p>
          <a:p>
            <a:pPr marL="948531" lvl="3" indent="-342900">
              <a:buFont typeface="Wingdings" panose="05000000000000000000" pitchFamily="2" charset="2"/>
              <a:buChar char="v"/>
            </a:pPr>
            <a:r>
              <a:rPr lang="en-US" sz="1500" dirty="0">
                <a:latin typeface="Calibri" panose="020F0502020204030204" pitchFamily="34" charset="0"/>
              </a:rPr>
              <a:t>Alaska Taxable </a:t>
            </a:r>
            <a:r>
              <a:rPr lang="en-US" sz="1500">
                <a:latin typeface="Calibri" panose="020F0502020204030204" pitchFamily="34" charset="0"/>
              </a:rPr>
              <a:t>(Interactive)</a:t>
            </a:r>
            <a:endParaRPr lang="en-US" sz="1500" dirty="0">
              <a:latin typeface="Calibri" panose="020F0502020204030204" pitchFamily="34" charset="0"/>
            </a:endParaRPr>
          </a:p>
          <a:p>
            <a:pPr marL="948531" lvl="3" indent="-342900">
              <a:buFont typeface="Wingdings" panose="05000000000000000000" pitchFamily="2" charset="2"/>
              <a:buChar char="v"/>
            </a:pPr>
            <a:r>
              <a:rPr lang="en-US" sz="1500" dirty="0">
                <a:latin typeface="Calibri" panose="020F0502020204030204" pitchFamily="34" charset="0"/>
              </a:rPr>
              <a:t>Municipal Land Trustee Program</a:t>
            </a:r>
          </a:p>
          <a:p>
            <a:pPr marL="0" lvl="1" indent="0">
              <a:buNone/>
            </a:pPr>
            <a:r>
              <a:rPr lang="en-US" sz="1900" dirty="0">
                <a:latin typeface="Calibri" panose="020F0502020204030204" pitchFamily="34" charset="0"/>
              </a:rPr>
              <a:t>Local Boundary Commission</a:t>
            </a:r>
          </a:p>
          <a:p>
            <a:pPr marL="285750" lvl="1" indent="-285750">
              <a:buFont typeface="Wingdings" panose="05000000000000000000" pitchFamily="2" charset="2"/>
              <a:buChar char="v"/>
            </a:pPr>
            <a:endParaRPr lang="en-US" sz="1650" dirty="0"/>
          </a:p>
        </p:txBody>
      </p:sp>
      <p:sp>
        <p:nvSpPr>
          <p:cNvPr id="14" name="Slide Number Placeholder 13"/>
          <p:cNvSpPr>
            <a:spLocks noGrp="1"/>
          </p:cNvSpPr>
          <p:nvPr>
            <p:ph type="sldNum" sz="quarter" idx="12"/>
          </p:nvPr>
        </p:nvSpPr>
        <p:spPr/>
        <p:txBody>
          <a:bodyPr/>
          <a:lstStyle/>
          <a:p>
            <a:fld id="{127FB048-B665-4A2F-9418-E5EC1A553E57}" type="slidenum">
              <a:rPr lang="en-US" smtClean="0"/>
              <a:pPr/>
              <a:t>3</a:t>
            </a:fld>
            <a:endParaRPr lang="en-US" dirty="0"/>
          </a:p>
        </p:txBody>
      </p:sp>
      <p:sp>
        <p:nvSpPr>
          <p:cNvPr id="7" name="Title 2"/>
          <p:cNvSpPr txBox="1">
            <a:spLocks/>
          </p:cNvSpPr>
          <p:nvPr/>
        </p:nvSpPr>
        <p:spPr>
          <a:xfrm>
            <a:off x="2053499" y="284372"/>
            <a:ext cx="4800600" cy="457200"/>
          </a:xfrm>
          <a:prstGeom prst="rect">
            <a:avLst/>
          </a:prstGeom>
        </p:spPr>
        <p:txBody>
          <a:bodyPr/>
          <a:lstStyle>
            <a:lvl1pPr algn="l" defTabSz="914400" rtl="0" eaLnBrk="1" latinLnBrk="0" hangingPunct="1">
              <a:spcBef>
                <a:spcPct val="0"/>
              </a:spcBef>
              <a:buNone/>
              <a:defRPr sz="2800" b="0" kern="1200" baseline="0">
                <a:solidFill>
                  <a:schemeClr val="bg1"/>
                </a:solidFill>
                <a:latin typeface="+mj-lt"/>
                <a:ea typeface="+mj-ea"/>
                <a:cs typeface="+mj-cs"/>
              </a:defRPr>
            </a:lvl1pPr>
          </a:lstStyle>
          <a:p>
            <a:pPr fontAlgn="auto">
              <a:spcAft>
                <a:spcPts val="0"/>
              </a:spcAft>
            </a:pPr>
            <a:r>
              <a:rPr lang="en-US" sz="2100" dirty="0"/>
              <a:t>Advise and Assist Local Governments</a:t>
            </a:r>
          </a:p>
        </p:txBody>
      </p:sp>
    </p:spTree>
    <p:extLst>
      <p:ext uri="{BB962C8B-B14F-4D97-AF65-F5344CB8AC3E}">
        <p14:creationId xmlns:p14="http://schemas.microsoft.com/office/powerpoint/2010/main" val="185695932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14487" y="818002"/>
            <a:ext cx="6043613" cy="3776621"/>
          </a:xfrm>
        </p:spPr>
        <p:txBody>
          <a:bodyPr>
            <a:normAutofit fontScale="92500"/>
          </a:bodyPr>
          <a:lstStyle/>
          <a:p>
            <a:pPr marL="230187" lvl="1" indent="0">
              <a:buNone/>
            </a:pPr>
            <a:r>
              <a:rPr lang="en-US" sz="2200" dirty="0">
                <a:latin typeface="Calibri" panose="020F0502020204030204" pitchFamily="34" charset="0"/>
              </a:rPr>
              <a:t>Community Aid and Accountability</a:t>
            </a:r>
          </a:p>
          <a:p>
            <a:pPr lvl="2">
              <a:buFont typeface="Courier New" panose="02070309020205020404" pitchFamily="49" charset="0"/>
              <a:buChar char="o"/>
            </a:pPr>
            <a:r>
              <a:rPr lang="en-US" sz="2200" noProof="1">
                <a:latin typeface="Calibri" panose="020F0502020204030204" pitchFamily="34" charset="0"/>
              </a:rPr>
              <a:t>Grant administration:</a:t>
            </a:r>
          </a:p>
          <a:p>
            <a:pPr marL="1600200" lvl="5" indent="-342900">
              <a:buFont typeface="Wingdings" panose="05000000000000000000" pitchFamily="2" charset="2"/>
              <a:buChar char="v"/>
            </a:pPr>
            <a:r>
              <a:rPr lang="en-US" sz="1600" dirty="0">
                <a:latin typeface="Calibri" panose="020F0502020204030204" pitchFamily="34" charset="0"/>
              </a:rPr>
              <a:t>Community Revenue Sharing</a:t>
            </a:r>
          </a:p>
          <a:p>
            <a:pPr marL="1600200" lvl="5" indent="-342900">
              <a:buFont typeface="Wingdings" panose="05000000000000000000" pitchFamily="2" charset="2"/>
              <a:buChar char="v"/>
            </a:pPr>
            <a:r>
              <a:rPr lang="en-US" sz="1600" dirty="0">
                <a:latin typeface="Calibri" panose="020F0502020204030204" pitchFamily="34" charset="0"/>
              </a:rPr>
              <a:t>Payment in Lieu of Taxes</a:t>
            </a:r>
          </a:p>
          <a:p>
            <a:pPr marL="1600200" lvl="5" indent="-342900">
              <a:buFont typeface="Wingdings" panose="05000000000000000000" pitchFamily="2" charset="2"/>
              <a:buChar char="v"/>
            </a:pPr>
            <a:r>
              <a:rPr lang="en-US" sz="1600" dirty="0">
                <a:latin typeface="Calibri" panose="020F0502020204030204" pitchFamily="34" charset="0"/>
              </a:rPr>
              <a:t>National Forest Receipts/Secure Rural Schools Program</a:t>
            </a:r>
          </a:p>
          <a:p>
            <a:pPr marL="1600200" lvl="5" indent="-342900">
              <a:buFont typeface="Wingdings" panose="05000000000000000000" pitchFamily="2" charset="2"/>
              <a:buChar char="v"/>
            </a:pPr>
            <a:r>
              <a:rPr lang="en-US" sz="1600" dirty="0">
                <a:latin typeface="Calibri" panose="020F0502020204030204" pitchFamily="34" charset="0"/>
              </a:rPr>
              <a:t>Shared Fisheries Business Tax/Fishery Resource Landing Tax</a:t>
            </a:r>
          </a:p>
          <a:p>
            <a:pPr lvl="2">
              <a:buFont typeface="Courier New" panose="02070309020205020404" pitchFamily="49" charset="0"/>
              <a:buChar char="o"/>
            </a:pPr>
            <a:r>
              <a:rPr lang="en-US" sz="2100" dirty="0">
                <a:latin typeface="Calibri" panose="020F0502020204030204" pitchFamily="34" charset="0"/>
              </a:rPr>
              <a:t>Technical assistance, training Research and Analysis Section</a:t>
            </a:r>
          </a:p>
          <a:p>
            <a:pPr lvl="2">
              <a:buFont typeface="Courier New" panose="02070309020205020404" pitchFamily="49" charset="0"/>
              <a:buChar char="o"/>
            </a:pPr>
            <a:r>
              <a:rPr lang="en-US" sz="2100" dirty="0">
                <a:latin typeface="Calibri" panose="020F0502020204030204" pitchFamily="34" charset="0"/>
              </a:rPr>
              <a:t>Community Database Online (CDO)</a:t>
            </a:r>
          </a:p>
          <a:p>
            <a:pPr lvl="2">
              <a:buFont typeface="Courier New" panose="02070309020205020404" pitchFamily="49" charset="0"/>
              <a:buChar char="o"/>
            </a:pPr>
            <a:r>
              <a:rPr lang="en-US" sz="2100" dirty="0">
                <a:latin typeface="Calibri" panose="020F0502020204030204" pitchFamily="34" charset="0"/>
              </a:rPr>
              <a:t>Interfacing CDO with other agencies and organizations</a:t>
            </a:r>
          </a:p>
        </p:txBody>
      </p:sp>
      <p:sp>
        <p:nvSpPr>
          <p:cNvPr id="14" name="Slide Number Placeholder 13"/>
          <p:cNvSpPr>
            <a:spLocks noGrp="1"/>
          </p:cNvSpPr>
          <p:nvPr>
            <p:ph type="sldNum" sz="quarter" idx="12"/>
          </p:nvPr>
        </p:nvSpPr>
        <p:spPr/>
        <p:txBody>
          <a:bodyPr/>
          <a:lstStyle/>
          <a:p>
            <a:fld id="{127FB048-B665-4A2F-9418-E5EC1A553E57}" type="slidenum">
              <a:rPr lang="en-US" smtClean="0"/>
              <a:pPr/>
              <a:t>4</a:t>
            </a:fld>
            <a:endParaRPr lang="en-US" dirty="0"/>
          </a:p>
        </p:txBody>
      </p:sp>
      <p:sp>
        <p:nvSpPr>
          <p:cNvPr id="2" name="TextBox 1"/>
          <p:cNvSpPr txBox="1"/>
          <p:nvPr/>
        </p:nvSpPr>
        <p:spPr>
          <a:xfrm>
            <a:off x="7257361" y="818002"/>
            <a:ext cx="375950" cy="415498"/>
          </a:xfrm>
          <a:prstGeom prst="rect">
            <a:avLst/>
          </a:prstGeom>
          <a:noFill/>
        </p:spPr>
        <p:txBody>
          <a:bodyPr wrap="square" rtlCol="0">
            <a:spAutoFit/>
          </a:bodyPr>
          <a:lstStyle/>
          <a:p>
            <a:r>
              <a:rPr lang="en-US" sz="1050" b="1" dirty="0">
                <a:solidFill>
                  <a:schemeClr val="bg1"/>
                </a:solidFill>
                <a:latin typeface="+mn-lt"/>
              </a:rPr>
              <a:t>29%</a:t>
            </a:r>
          </a:p>
        </p:txBody>
      </p:sp>
      <p:sp>
        <p:nvSpPr>
          <p:cNvPr id="6" name="Title 2"/>
          <p:cNvSpPr txBox="1">
            <a:spLocks/>
          </p:cNvSpPr>
          <p:nvPr/>
        </p:nvSpPr>
        <p:spPr>
          <a:xfrm>
            <a:off x="2038350" y="270305"/>
            <a:ext cx="5875851" cy="457200"/>
          </a:xfrm>
          <a:prstGeom prst="rect">
            <a:avLst/>
          </a:prstGeom>
        </p:spPr>
        <p:txBody>
          <a:bodyPr anchor="ctr"/>
          <a:lstStyle>
            <a:lvl1pPr algn="l" defTabSz="914400" rtl="0" eaLnBrk="1" latinLnBrk="0" hangingPunct="1">
              <a:spcBef>
                <a:spcPct val="0"/>
              </a:spcBef>
              <a:buNone/>
              <a:defRPr sz="2800" b="0" kern="1200" baseline="0">
                <a:solidFill>
                  <a:schemeClr val="bg1"/>
                </a:solidFill>
                <a:latin typeface="+mj-lt"/>
                <a:ea typeface="+mj-ea"/>
                <a:cs typeface="+mj-cs"/>
              </a:defRPr>
            </a:lvl1pPr>
          </a:lstStyle>
          <a:p>
            <a:pPr fontAlgn="auto">
              <a:spcAft>
                <a:spcPts val="0"/>
              </a:spcAft>
            </a:pPr>
            <a:r>
              <a:rPr lang="en-US" sz="2100" dirty="0"/>
              <a:t>Review Activities, Collect and Publish Information</a:t>
            </a:r>
          </a:p>
        </p:txBody>
      </p:sp>
    </p:spTree>
    <p:extLst>
      <p:ext uri="{BB962C8B-B14F-4D97-AF65-F5344CB8AC3E}">
        <p14:creationId xmlns:p14="http://schemas.microsoft.com/office/powerpoint/2010/main" val="19147145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2600" y="2797629"/>
            <a:ext cx="5880711" cy="2027360"/>
          </a:xfrm>
        </p:spPr>
        <p:txBody>
          <a:bodyPr>
            <a:normAutofit/>
          </a:bodyPr>
          <a:lstStyle/>
          <a:p>
            <a:pPr marL="631825" lvl="2" indent="-285750">
              <a:buFont typeface="Wingdings" panose="05000000000000000000" pitchFamily="2" charset="2"/>
              <a:buChar char="v"/>
            </a:pPr>
            <a:r>
              <a:rPr lang="en-US" sz="1500" dirty="0"/>
              <a:t>Serve Alaska, in partnership with the Corporation for National and Community Service, brings AmeriCorps programs to Alaska. </a:t>
            </a:r>
          </a:p>
          <a:p>
            <a:pPr marL="631825" lvl="2" indent="-285750">
              <a:buFont typeface="Wingdings" panose="05000000000000000000" pitchFamily="2" charset="2"/>
              <a:buChar char="v"/>
            </a:pPr>
            <a:r>
              <a:rPr lang="en-US" sz="1500" dirty="0"/>
              <a:t>Provides grants to local non-profit and community agencies to run national services programs. </a:t>
            </a:r>
          </a:p>
          <a:p>
            <a:pPr marL="631825" lvl="2" indent="-285750">
              <a:buFont typeface="Wingdings" panose="05000000000000000000" pitchFamily="2" charset="2"/>
              <a:buChar char="v"/>
            </a:pPr>
            <a:r>
              <a:rPr lang="en-US" sz="1500" dirty="0"/>
              <a:t>Grantees operate in almost every region of the state, bringing support and training to rural and urban Alaska.</a:t>
            </a:r>
          </a:p>
          <a:p>
            <a:pPr marL="257175" lvl="1" indent="-257175">
              <a:buFont typeface="Arial" panose="020B0604020202020204" pitchFamily="34" charset="0"/>
              <a:buChar char="•"/>
            </a:pPr>
            <a:endParaRPr lang="en-US" sz="1500" dirty="0"/>
          </a:p>
        </p:txBody>
      </p:sp>
      <p:sp>
        <p:nvSpPr>
          <p:cNvPr id="14" name="Slide Number Placeholder 13"/>
          <p:cNvSpPr>
            <a:spLocks noGrp="1"/>
          </p:cNvSpPr>
          <p:nvPr>
            <p:ph type="sldNum" sz="quarter" idx="12"/>
          </p:nvPr>
        </p:nvSpPr>
        <p:spPr/>
        <p:txBody>
          <a:bodyPr/>
          <a:lstStyle/>
          <a:p>
            <a:fld id="{127FB048-B665-4A2F-9418-E5EC1A553E57}" type="slidenum">
              <a:rPr lang="en-US" smtClean="0"/>
              <a:pPr/>
              <a:t>5</a:t>
            </a:fld>
            <a:endParaRPr lang="en-US" dirty="0"/>
          </a:p>
        </p:txBody>
      </p:sp>
      <p:sp>
        <p:nvSpPr>
          <p:cNvPr id="6" name="Title 2"/>
          <p:cNvSpPr txBox="1">
            <a:spLocks/>
          </p:cNvSpPr>
          <p:nvPr/>
        </p:nvSpPr>
        <p:spPr>
          <a:xfrm>
            <a:off x="2053499" y="284372"/>
            <a:ext cx="5875851" cy="457200"/>
          </a:xfrm>
          <a:prstGeom prst="rect">
            <a:avLst/>
          </a:prstGeom>
        </p:spPr>
        <p:txBody>
          <a:bodyPr/>
          <a:lstStyle>
            <a:lvl1pPr algn="l" defTabSz="914400" rtl="0" eaLnBrk="1" latinLnBrk="0" hangingPunct="1">
              <a:spcBef>
                <a:spcPct val="0"/>
              </a:spcBef>
              <a:buNone/>
              <a:defRPr sz="2800" b="0" kern="1200" baseline="0">
                <a:solidFill>
                  <a:schemeClr val="bg1"/>
                </a:solidFill>
                <a:latin typeface="+mj-lt"/>
                <a:ea typeface="+mj-ea"/>
                <a:cs typeface="+mj-cs"/>
              </a:defRPr>
            </a:lvl1pPr>
          </a:lstStyle>
          <a:p>
            <a:pPr fontAlgn="auto">
              <a:spcAft>
                <a:spcPts val="0"/>
              </a:spcAft>
            </a:pPr>
            <a:r>
              <a:rPr lang="en-US" sz="2100" dirty="0"/>
              <a:t>Other Functions</a:t>
            </a:r>
          </a:p>
        </p:txBody>
      </p:sp>
      <p:sp>
        <p:nvSpPr>
          <p:cNvPr id="5" name="TextBox 4"/>
          <p:cNvSpPr txBox="1"/>
          <p:nvPr/>
        </p:nvSpPr>
        <p:spPr>
          <a:xfrm>
            <a:off x="1640264" y="916074"/>
            <a:ext cx="6570286" cy="384721"/>
          </a:xfrm>
          <a:prstGeom prst="rect">
            <a:avLst/>
          </a:prstGeom>
          <a:noFill/>
        </p:spPr>
        <p:txBody>
          <a:bodyPr wrap="square" rtlCol="0">
            <a:spAutoFit/>
          </a:bodyPr>
          <a:lstStyle/>
          <a:p>
            <a:pPr marL="285750" indent="-285750">
              <a:buFont typeface="Courier New" panose="02070309020205020404" pitchFamily="49" charset="0"/>
              <a:buChar char="o"/>
            </a:pPr>
            <a:r>
              <a:rPr lang="en-US" sz="1900" dirty="0">
                <a:latin typeface="+mj-lt"/>
              </a:rPr>
              <a:t>Alaska Native Language Preservation &amp; Advisory Council</a:t>
            </a:r>
          </a:p>
        </p:txBody>
      </p:sp>
      <p:sp>
        <p:nvSpPr>
          <p:cNvPr id="7" name="TextBox 6"/>
          <p:cNvSpPr txBox="1"/>
          <p:nvPr/>
        </p:nvSpPr>
        <p:spPr>
          <a:xfrm>
            <a:off x="1555423" y="2365550"/>
            <a:ext cx="6670276" cy="384721"/>
          </a:xfrm>
          <a:prstGeom prst="rect">
            <a:avLst/>
          </a:prstGeom>
          <a:noFill/>
        </p:spPr>
        <p:txBody>
          <a:bodyPr wrap="square" rtlCol="0">
            <a:spAutoFit/>
          </a:bodyPr>
          <a:lstStyle/>
          <a:p>
            <a:pPr marL="285750" indent="-285750">
              <a:buFont typeface="Courier New" panose="02070309020205020404" pitchFamily="49" charset="0"/>
              <a:buChar char="o"/>
            </a:pPr>
            <a:r>
              <a:rPr lang="en-US" sz="1900" dirty="0">
                <a:latin typeface="+mj-lt"/>
              </a:rPr>
              <a:t>Serve Alaska</a:t>
            </a:r>
          </a:p>
        </p:txBody>
      </p:sp>
      <p:sp>
        <p:nvSpPr>
          <p:cNvPr id="9" name="Content Placeholder 7"/>
          <p:cNvSpPr txBox="1">
            <a:spLocks/>
          </p:cNvSpPr>
          <p:nvPr/>
        </p:nvSpPr>
        <p:spPr>
          <a:xfrm>
            <a:off x="1752600" y="1339570"/>
            <a:ext cx="5880711" cy="100384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568325" indent="-338138"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346075"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260475" indent="-34607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1825" lvl="2" indent="-285750">
              <a:buFont typeface="Wingdings" panose="05000000000000000000" pitchFamily="2" charset="2"/>
              <a:buChar char="v"/>
            </a:pPr>
            <a:r>
              <a:rPr lang="en-US" sz="1500" dirty="0"/>
              <a:t>Provides recommendations and advice to both the governor and Legislature on programs, policies, and projects; and to network and advocate in support of the council’s mission. </a:t>
            </a:r>
          </a:p>
        </p:txBody>
      </p:sp>
    </p:spTree>
    <p:extLst>
      <p:ext uri="{BB962C8B-B14F-4D97-AF65-F5344CB8AC3E}">
        <p14:creationId xmlns:p14="http://schemas.microsoft.com/office/powerpoint/2010/main" val="185425997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Expansion of the CDO tool</a:t>
            </a:r>
          </a:p>
          <a:p>
            <a:pPr lvl="1"/>
            <a:r>
              <a:rPr lang="en-US" sz="1500" dirty="0"/>
              <a:t>The DCRA Data Portal is a powerful warehouse of interactive community data, and allows for seamless integration with many other state and federal geographic data resources. It provides rapid reporting and data visualization tools that can greatly enhance the way we work with and compile community data.	</a:t>
            </a:r>
          </a:p>
          <a:p>
            <a:endParaRPr lang="en-US" sz="2000" dirty="0"/>
          </a:p>
          <a:p>
            <a:r>
              <a:rPr lang="en-US" sz="2000" dirty="0"/>
              <a:t>Increased Apps for Economic Development</a:t>
            </a:r>
          </a:p>
          <a:p>
            <a:r>
              <a:rPr lang="en-US" sz="2000" dirty="0"/>
              <a:t>What Else can we add to assist your communities?</a:t>
            </a:r>
          </a:p>
          <a:p>
            <a:endParaRPr lang="en-US" sz="2000" dirty="0"/>
          </a:p>
          <a:p>
            <a:r>
              <a:rPr lang="en-US" sz="2000" dirty="0"/>
              <a:t>	</a:t>
            </a:r>
          </a:p>
          <a:p>
            <a:endParaRPr lang="en-US" dirty="0"/>
          </a:p>
        </p:txBody>
      </p:sp>
      <p:sp>
        <p:nvSpPr>
          <p:cNvPr id="3" name="Slide Number Placeholder 2"/>
          <p:cNvSpPr>
            <a:spLocks noGrp="1"/>
          </p:cNvSpPr>
          <p:nvPr>
            <p:ph type="sldNum" sz="quarter" idx="12"/>
          </p:nvPr>
        </p:nvSpPr>
        <p:spPr/>
        <p:txBody>
          <a:bodyPr/>
          <a:lstStyle/>
          <a:p>
            <a:fld id="{127FB048-B665-4A2F-9418-E5EC1A553E57}" type="slidenum">
              <a:rPr lang="en-US" smtClean="0"/>
              <a:pPr/>
              <a:t>6</a:t>
            </a:fld>
            <a:endParaRPr lang="en-US" dirty="0"/>
          </a:p>
        </p:txBody>
      </p:sp>
      <p:sp>
        <p:nvSpPr>
          <p:cNvPr id="4" name="Title 3"/>
          <p:cNvSpPr>
            <a:spLocks noGrp="1"/>
          </p:cNvSpPr>
          <p:nvPr>
            <p:ph type="title"/>
          </p:nvPr>
        </p:nvSpPr>
        <p:spPr/>
        <p:txBody>
          <a:bodyPr/>
          <a:lstStyle/>
          <a:p>
            <a:r>
              <a:rPr lang="en-US" sz="2100" dirty="0"/>
              <a:t>Moving Forward</a:t>
            </a:r>
            <a:r>
              <a:rPr lang="en-US" dirty="0"/>
              <a:t>..</a:t>
            </a:r>
          </a:p>
        </p:txBody>
      </p:sp>
    </p:spTree>
    <p:extLst>
      <p:ext uri="{BB962C8B-B14F-4D97-AF65-F5344CB8AC3E}">
        <p14:creationId xmlns:p14="http://schemas.microsoft.com/office/powerpoint/2010/main" val="337780983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r>
              <a:rPr lang="en-US" dirty="0"/>
              <a:t>Thank you!</a:t>
            </a:r>
          </a:p>
          <a:p>
            <a:endParaRPr lang="en-US" dirty="0"/>
          </a:p>
        </p:txBody>
      </p:sp>
      <p:sp>
        <p:nvSpPr>
          <p:cNvPr id="3" name="Slide Number Placeholder 2"/>
          <p:cNvSpPr>
            <a:spLocks noGrp="1"/>
          </p:cNvSpPr>
          <p:nvPr>
            <p:ph type="sldNum" sz="quarter" idx="12"/>
          </p:nvPr>
        </p:nvSpPr>
        <p:spPr/>
        <p:txBody>
          <a:bodyPr/>
          <a:lstStyle/>
          <a:p>
            <a:fld id="{127FB048-B665-4A2F-9418-E5EC1A553E57}" type="slidenum">
              <a:rPr lang="en-US" smtClean="0"/>
              <a:pPr/>
              <a:t>7</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0325674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dirty="0"/>
          </a:p>
          <a:p>
            <a:pPr algn="ctr"/>
            <a:r>
              <a:rPr lang="en-US" sz="3600" b="0" dirty="0"/>
              <a:t>Julie Anderson</a:t>
            </a:r>
          </a:p>
          <a:p>
            <a:pPr algn="ctr"/>
            <a:r>
              <a:rPr lang="en-US" b="0" dirty="0"/>
              <a:t>Commissioner</a:t>
            </a:r>
          </a:p>
          <a:p>
            <a:pPr algn="ctr"/>
            <a:r>
              <a:rPr lang="en-US" b="0" dirty="0">
                <a:hlinkClick r:id="rId3"/>
              </a:rPr>
              <a:t>CED.Commissioner@alaska.gov</a:t>
            </a:r>
            <a:endParaRPr lang="en-US" b="0" dirty="0"/>
          </a:p>
          <a:p>
            <a:pPr algn="ctr"/>
            <a:endParaRPr lang="en-US" sz="3600" b="0" dirty="0"/>
          </a:p>
          <a:p>
            <a:pPr algn="ctr"/>
            <a:r>
              <a:rPr lang="en-US" sz="3600" b="0" dirty="0"/>
              <a:t>Jon Faulkner</a:t>
            </a:r>
          </a:p>
          <a:p>
            <a:pPr algn="ctr"/>
            <a:r>
              <a:rPr lang="en-US" b="0" dirty="0"/>
              <a:t>Deputy Commissioner</a:t>
            </a:r>
          </a:p>
          <a:p>
            <a:pPr algn="ctr"/>
            <a:r>
              <a:rPr lang="en-US" b="0" dirty="0">
                <a:hlinkClick r:id="rId4"/>
              </a:rPr>
              <a:t>Jon.Faulkner@alaska.gov</a:t>
            </a:r>
            <a:endParaRPr lang="en-US" b="0" dirty="0"/>
          </a:p>
          <a:p>
            <a:pPr algn="ctr"/>
            <a:endParaRPr lang="en-US" sz="3600" b="0" dirty="0"/>
          </a:p>
          <a:p>
            <a:pPr algn="ctr"/>
            <a:r>
              <a:rPr lang="en-US" sz="3600" b="0" dirty="0"/>
              <a:t>April Wilkerson</a:t>
            </a:r>
          </a:p>
          <a:p>
            <a:pPr algn="ctr"/>
            <a:r>
              <a:rPr lang="en-US" b="0" dirty="0"/>
              <a:t>Administrative Services Director</a:t>
            </a:r>
          </a:p>
          <a:p>
            <a:pPr algn="ctr"/>
            <a:r>
              <a:rPr lang="en-US" b="0" dirty="0">
                <a:hlinkClick r:id="rId5"/>
              </a:rPr>
              <a:t>April.Wilkerson@alaska.gov</a:t>
            </a:r>
            <a:endParaRPr lang="en-US" b="0" dirty="0"/>
          </a:p>
        </p:txBody>
      </p:sp>
      <p:sp>
        <p:nvSpPr>
          <p:cNvPr id="3" name="Slide Number Placeholder 2"/>
          <p:cNvSpPr>
            <a:spLocks noGrp="1"/>
          </p:cNvSpPr>
          <p:nvPr>
            <p:ph type="sldNum" sz="quarter" idx="12"/>
          </p:nvPr>
        </p:nvSpPr>
        <p:spPr/>
        <p:txBody>
          <a:bodyPr/>
          <a:lstStyle/>
          <a:p>
            <a:fld id="{127FB048-B665-4A2F-9418-E5EC1A553E57}" type="slidenum">
              <a:rPr lang="en-US" smtClean="0"/>
              <a:pPr/>
              <a:t>8</a:t>
            </a:fld>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849353304"/>
      </p:ext>
    </p:extLst>
  </p:cSld>
  <p:clrMapOvr>
    <a:masterClrMapping/>
  </p:clrMapOvr>
  <p:transition spd="med">
    <p:fade/>
  </p:transition>
</p:sld>
</file>

<file path=ppt/theme/theme1.xml><?xml version="1.0" encoding="utf-8"?>
<a:theme xmlns:a="http://schemas.openxmlformats.org/drawingml/2006/main" name="DCCED">
  <a:themeElements>
    <a:clrScheme name="Essential w/Hyperlink Change">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526DB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RA Feb 8 Sen Fin.potx" id="{DE75B5EE-FB44-4139-90E7-B76278200AE9}" vid="{2DEE48C1-4137-4681-A702-20C07697FB4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DCRA Feb 8 Sen Fin</Template>
  <TotalTime>202</TotalTime>
  <Words>783</Words>
  <Application>Microsoft Office PowerPoint</Application>
  <PresentationFormat>On-screen Show (16:9)</PresentationFormat>
  <Paragraphs>112</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Cambria</vt:lpstr>
      <vt:lpstr>Courier New</vt:lpstr>
      <vt:lpstr>Garamond</vt:lpstr>
      <vt:lpstr>Times New Roman</vt:lpstr>
      <vt:lpstr>Wingdings</vt:lpstr>
      <vt:lpstr>DCCED</vt:lpstr>
      <vt:lpstr>Department of Commerce, Community and  Economic Development   Division of Community and Regional Affairs  Presentation to Alaska Municipal League </vt:lpstr>
      <vt:lpstr>Community and Regional Affairs</vt:lpstr>
      <vt:lpstr>PowerPoint Presentation</vt:lpstr>
      <vt:lpstr>PowerPoint Presentation</vt:lpstr>
      <vt:lpstr>PowerPoint Presentation</vt:lpstr>
      <vt:lpstr>Moving Forward..</vt:lpstr>
      <vt:lpstr>PowerPoint Presentation</vt:lpstr>
      <vt:lpstr>PowerPoint Presentation</vt:lpstr>
    </vt:vector>
  </TitlesOfParts>
  <Company>State of Alaska, DCCED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Commerce, Community and  Economic Development   Division of Community and Regional Affairs</dc:title>
  <dc:creator>Moller, Sandra (CED)</dc:creator>
  <dc:description>PresentationLoad.com</dc:description>
  <cp:lastModifiedBy>Shawn Myers</cp:lastModifiedBy>
  <cp:revision>21</cp:revision>
  <cp:lastPrinted>2019-02-20T17:22:54Z</cp:lastPrinted>
  <dcterms:created xsi:type="dcterms:W3CDTF">2019-02-17T20:59:02Z</dcterms:created>
  <dcterms:modified xsi:type="dcterms:W3CDTF">2019-02-22T23:07:17Z</dcterms:modified>
</cp:coreProperties>
</file>