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5" r:id="rId2"/>
    <p:sldId id="392" r:id="rId3"/>
    <p:sldId id="287" r:id="rId4"/>
    <p:sldId id="308" r:id="rId5"/>
    <p:sldId id="265" r:id="rId6"/>
    <p:sldId id="286" r:id="rId7"/>
    <p:sldId id="391" r:id="rId8"/>
    <p:sldId id="387" r:id="rId9"/>
    <p:sldId id="274" r:id="rId10"/>
    <p:sldId id="388" r:id="rId11"/>
    <p:sldId id="280" r:id="rId12"/>
    <p:sldId id="275" r:id="rId13"/>
    <p:sldId id="273" r:id="rId14"/>
    <p:sldId id="390" r:id="rId15"/>
    <p:sldId id="317" r:id="rId16"/>
    <p:sldId id="313" r:id="rId17"/>
    <p:sldId id="312" r:id="rId18"/>
    <p:sldId id="385" r:id="rId19"/>
    <p:sldId id="26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91" autoAdjust="0"/>
  </p:normalViewPr>
  <p:slideViewPr>
    <p:cSldViewPr snapToGrid="0">
      <p:cViewPr varScale="1">
        <p:scale>
          <a:sx n="104" d="100"/>
          <a:sy n="104" d="100"/>
        </p:scale>
        <p:origin x="16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Percent of teachers remaining after 5 years</a:t>
            </a: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'from 2009 to 2014'!$C$91:$C$103</c:f>
              <c:strCache>
                <c:ptCount val="13"/>
                <c:pt idx="0">
                  <c:v>Pelican</c:v>
                </c:pt>
                <c:pt idx="1">
                  <c:v>Aleutian Region</c:v>
                </c:pt>
                <c:pt idx="2">
                  <c:v>Pribilof</c:v>
                </c:pt>
                <c:pt idx="3">
                  <c:v>Yupiit</c:v>
                </c:pt>
                <c:pt idx="4">
                  <c:v>Southwest Region</c:v>
                </c:pt>
                <c:pt idx="5">
                  <c:v>Bristol Bay</c:v>
                </c:pt>
                <c:pt idx="6">
                  <c:v>North Slope</c:v>
                </c:pt>
                <c:pt idx="7">
                  <c:v>Annette Island</c:v>
                </c:pt>
                <c:pt idx="8">
                  <c:v>Hoonah</c:v>
                </c:pt>
                <c:pt idx="9">
                  <c:v>Hydaburg</c:v>
                </c:pt>
                <c:pt idx="10">
                  <c:v>Kuspuk</c:v>
                </c:pt>
                <c:pt idx="11">
                  <c:v>Tanana</c:v>
                </c:pt>
                <c:pt idx="12">
                  <c:v>Alaska Total</c:v>
                </c:pt>
              </c:strCache>
            </c:strRef>
          </c:cat>
          <c:val>
            <c:numRef>
              <c:f>'from 2009 to 2014'!$D$91:$D$103</c:f>
              <c:numCache>
                <c:formatCode>0%</c:formatCode>
                <c:ptCount val="13"/>
                <c:pt idx="0">
                  <c:v>0</c:v>
                </c:pt>
                <c:pt idx="1">
                  <c:v>0.16666666666666666</c:v>
                </c:pt>
                <c:pt idx="2">
                  <c:v>0.18181818181818196</c:v>
                </c:pt>
                <c:pt idx="3">
                  <c:v>0.18181818181818196</c:v>
                </c:pt>
                <c:pt idx="4">
                  <c:v>0.19047619047619063</c:v>
                </c:pt>
                <c:pt idx="5">
                  <c:v>0.2</c:v>
                </c:pt>
                <c:pt idx="6">
                  <c:v>0.27972027972027996</c:v>
                </c:pt>
                <c:pt idx="7">
                  <c:v>0.31250000000000017</c:v>
                </c:pt>
                <c:pt idx="8">
                  <c:v>0.33333333333333331</c:v>
                </c:pt>
                <c:pt idx="9">
                  <c:v>0.33333333333333331</c:v>
                </c:pt>
                <c:pt idx="10">
                  <c:v>0.33333333333333331</c:v>
                </c:pt>
                <c:pt idx="11">
                  <c:v>0.33333333333333331</c:v>
                </c:pt>
                <c:pt idx="12">
                  <c:v>0.68222033692885742</c:v>
                </c:pt>
              </c:numCache>
            </c:numRef>
          </c:val>
          <c:extLst>
            <c:ext xmlns:c16="http://schemas.microsoft.com/office/drawing/2014/chart" uri="{C3380CC4-5D6E-409C-BE32-E72D297353CC}">
              <c16:uniqueId val="{00000000-5E03-476B-940B-E1C4E896CA62}"/>
            </c:ext>
          </c:extLst>
        </c:ser>
        <c:dLbls>
          <c:showLegendKey val="0"/>
          <c:showVal val="0"/>
          <c:showCatName val="0"/>
          <c:showSerName val="0"/>
          <c:showPercent val="0"/>
          <c:showBubbleSize val="0"/>
        </c:dLbls>
        <c:gapWidth val="57"/>
        <c:axId val="441655544"/>
        <c:axId val="441655936"/>
      </c:barChart>
      <c:catAx>
        <c:axId val="441655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41655936"/>
        <c:crosses val="autoZero"/>
        <c:auto val="1"/>
        <c:lblAlgn val="ctr"/>
        <c:lblOffset val="100"/>
        <c:noMultiLvlLbl val="0"/>
      </c:catAx>
      <c:valAx>
        <c:axId val="441655936"/>
        <c:scaling>
          <c:orientation val="minMax"/>
        </c:scaling>
        <c:delete val="1"/>
        <c:axPos val="b"/>
        <c:numFmt formatCode="0%" sourceLinked="1"/>
        <c:majorTickMark val="none"/>
        <c:minorTickMark val="none"/>
        <c:tickLblPos val="none"/>
        <c:crossAx val="441655544"/>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187694787226858"/>
          <c:y val="6.4384572818146357E-2"/>
          <c:w val="0.54721852740047461"/>
          <c:h val="0.90415632281941549"/>
        </c:manualLayout>
      </c:layout>
      <c:barChart>
        <c:barDir val="bar"/>
        <c:grouping val="clustered"/>
        <c:varyColors val="0"/>
        <c:ser>
          <c:idx val="0"/>
          <c:order val="0"/>
          <c:tx>
            <c:strRef>
              <c:f>'summary leave_stay'!$B$94</c:f>
              <c:strCache>
                <c:ptCount val="1"/>
                <c:pt idx="0">
                  <c:v>Leavers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leave_stay'!$A$95:$A$104</c:f>
              <c:strCache>
                <c:ptCount val="10"/>
                <c:pt idx="0">
                  <c:v>District Leadership</c:v>
                </c:pt>
                <c:pt idx="1">
                  <c:v>Student Conduct</c:v>
                </c:pt>
                <c:pt idx="2">
                  <c:v>School Leadership</c:v>
                </c:pt>
                <c:pt idx="3">
                  <c:v>Parent/Community</c:v>
                </c:pt>
                <c:pt idx="4">
                  <c:v>Instructional  Resources</c:v>
                </c:pt>
                <c:pt idx="5">
                  <c:v>Salary</c:v>
                </c:pt>
                <c:pt idx="6">
                  <c:v>Health Benefits</c:v>
                </c:pt>
                <c:pt idx="7">
                  <c:v>Teacher Workload</c:v>
                </c:pt>
                <c:pt idx="8">
                  <c:v>School Facilities</c:v>
                </c:pt>
                <c:pt idx="9">
                  <c:v>Retirement Benefits</c:v>
                </c:pt>
              </c:strCache>
            </c:strRef>
          </c:cat>
          <c:val>
            <c:numRef>
              <c:f>'summary leave_stay'!$B$95:$B$99</c:f>
              <c:numCache>
                <c:formatCode>0%</c:formatCode>
                <c:ptCount val="5"/>
                <c:pt idx="0">
                  <c:v>0.73809523809523858</c:v>
                </c:pt>
                <c:pt idx="1">
                  <c:v>0.6190476190476194</c:v>
                </c:pt>
                <c:pt idx="2">
                  <c:v>0.5</c:v>
                </c:pt>
                <c:pt idx="3">
                  <c:v>0.66666666666666663</c:v>
                </c:pt>
                <c:pt idx="4">
                  <c:v>0.45238095238095266</c:v>
                </c:pt>
              </c:numCache>
            </c:numRef>
          </c:val>
          <c:extLst>
            <c:ext xmlns:c16="http://schemas.microsoft.com/office/drawing/2014/chart" uri="{C3380CC4-5D6E-409C-BE32-E72D297353CC}">
              <c16:uniqueId val="{00000000-D237-48E2-AAB1-AB2006D1C67F}"/>
            </c:ext>
          </c:extLst>
        </c:ser>
        <c:ser>
          <c:idx val="1"/>
          <c:order val="1"/>
          <c:tx>
            <c:strRef>
              <c:f>'summary leave_stay'!$C$94</c:f>
              <c:strCache>
                <c:ptCount val="1"/>
                <c:pt idx="0">
                  <c:v>Stayers</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leave_stay'!$A$95:$A$104</c:f>
              <c:strCache>
                <c:ptCount val="10"/>
                <c:pt idx="0">
                  <c:v>District Leadership</c:v>
                </c:pt>
                <c:pt idx="1">
                  <c:v>Student Conduct</c:v>
                </c:pt>
                <c:pt idx="2">
                  <c:v>School Leadership</c:v>
                </c:pt>
                <c:pt idx="3">
                  <c:v>Parent/Community</c:v>
                </c:pt>
                <c:pt idx="4">
                  <c:v>Instructional  Resources</c:v>
                </c:pt>
                <c:pt idx="5">
                  <c:v>Salary</c:v>
                </c:pt>
                <c:pt idx="6">
                  <c:v>Health Benefits</c:v>
                </c:pt>
                <c:pt idx="7">
                  <c:v>Teacher Workload</c:v>
                </c:pt>
                <c:pt idx="8">
                  <c:v>School Facilities</c:v>
                </c:pt>
                <c:pt idx="9">
                  <c:v>Retirement Benefits</c:v>
                </c:pt>
              </c:strCache>
            </c:strRef>
          </c:cat>
          <c:val>
            <c:numRef>
              <c:f>'summary leave_stay'!$C$95:$C$99</c:f>
              <c:numCache>
                <c:formatCode>0%</c:formatCode>
                <c:ptCount val="5"/>
                <c:pt idx="0">
                  <c:v>0.39069767441860481</c:v>
                </c:pt>
                <c:pt idx="1">
                  <c:v>0.37962962962962993</c:v>
                </c:pt>
                <c:pt idx="2">
                  <c:v>0.30092592592592626</c:v>
                </c:pt>
                <c:pt idx="3">
                  <c:v>0.46759259259259262</c:v>
                </c:pt>
                <c:pt idx="4">
                  <c:v>0.30555555555555558</c:v>
                </c:pt>
              </c:numCache>
            </c:numRef>
          </c:val>
          <c:extLst>
            <c:ext xmlns:c16="http://schemas.microsoft.com/office/drawing/2014/chart" uri="{C3380CC4-5D6E-409C-BE32-E72D297353CC}">
              <c16:uniqueId val="{00000001-D237-48E2-AAB1-AB2006D1C67F}"/>
            </c:ext>
          </c:extLst>
        </c:ser>
        <c:dLbls>
          <c:showLegendKey val="0"/>
          <c:showVal val="0"/>
          <c:showCatName val="0"/>
          <c:showSerName val="0"/>
          <c:showPercent val="0"/>
          <c:showBubbleSize val="0"/>
        </c:dLbls>
        <c:gapWidth val="76"/>
        <c:axId val="327366664"/>
        <c:axId val="450511080"/>
      </c:barChart>
      <c:catAx>
        <c:axId val="3273666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50511080"/>
        <c:crosses val="autoZero"/>
        <c:auto val="1"/>
        <c:lblAlgn val="ctr"/>
        <c:lblOffset val="100"/>
        <c:noMultiLvlLbl val="0"/>
      </c:catAx>
      <c:valAx>
        <c:axId val="450511080"/>
        <c:scaling>
          <c:orientation val="minMax"/>
        </c:scaling>
        <c:delete val="1"/>
        <c:axPos val="t"/>
        <c:numFmt formatCode="0%" sourceLinked="1"/>
        <c:majorTickMark val="none"/>
        <c:minorTickMark val="none"/>
        <c:tickLblPos val="none"/>
        <c:crossAx val="327366664"/>
        <c:crosses val="autoZero"/>
        <c:crossBetween val="between"/>
      </c:valAx>
      <c:spPr>
        <a:noFill/>
        <a:ln>
          <a:noFill/>
        </a:ln>
        <a:effectLst/>
      </c:spPr>
    </c:plotArea>
    <c:legend>
      <c:legendPos val="b"/>
      <c:layout>
        <c:manualLayout>
          <c:xMode val="edge"/>
          <c:yMode val="edge"/>
          <c:x val="0.8103258670964526"/>
          <c:y val="0.72318595572071853"/>
          <c:w val="0.17049804039599875"/>
          <c:h val="0.2329713621387269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187694787226858"/>
          <c:y val="6.4384572818146357E-2"/>
          <c:w val="0.50486307898880922"/>
          <c:h val="0.90415632281941549"/>
        </c:manualLayout>
      </c:layout>
      <c:barChart>
        <c:barDir val="bar"/>
        <c:grouping val="clustered"/>
        <c:varyColors val="0"/>
        <c:ser>
          <c:idx val="0"/>
          <c:order val="0"/>
          <c:tx>
            <c:strRef>
              <c:f>'summary leave_stay'!$B$40</c:f>
              <c:strCache>
                <c:ptCount val="1"/>
                <c:pt idx="0">
                  <c:v>Leavers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leave_stay'!$A$73:$A$76</c:f>
              <c:strCache>
                <c:ptCount val="4"/>
                <c:pt idx="0">
                  <c:v>Administrators provide feedback that helps 
teachers improve</c:v>
                </c:pt>
                <c:pt idx="1">
                  <c:v>Administrators recognize teachers’ accomplishments</c:v>
                </c:pt>
                <c:pt idx="2">
                  <c:v>Teacher performance is assessed objectively</c:v>
                </c:pt>
                <c:pt idx="3">
                  <c:v>Administration facilitates, supports community involvement</c:v>
                </c:pt>
              </c:strCache>
            </c:strRef>
          </c:cat>
          <c:val>
            <c:numRef>
              <c:f>'summary leave_stay'!$B$73:$B$76</c:f>
              <c:numCache>
                <c:formatCode>0%</c:formatCode>
                <c:ptCount val="4"/>
                <c:pt idx="0">
                  <c:v>0.54166666666666652</c:v>
                </c:pt>
                <c:pt idx="1">
                  <c:v>0.54166666666666652</c:v>
                </c:pt>
                <c:pt idx="2">
                  <c:v>0.43750000000000017</c:v>
                </c:pt>
                <c:pt idx="3">
                  <c:v>0.45833333333333326</c:v>
                </c:pt>
              </c:numCache>
            </c:numRef>
          </c:val>
          <c:extLst>
            <c:ext xmlns:c16="http://schemas.microsoft.com/office/drawing/2014/chart" uri="{C3380CC4-5D6E-409C-BE32-E72D297353CC}">
              <c16:uniqueId val="{00000000-3AB6-48E7-855F-5449BCA50DCC}"/>
            </c:ext>
          </c:extLst>
        </c:ser>
        <c:ser>
          <c:idx val="1"/>
          <c:order val="1"/>
          <c:tx>
            <c:strRef>
              <c:f>'summary leave_stay'!$C$40</c:f>
              <c:strCache>
                <c:ptCount val="1"/>
                <c:pt idx="0">
                  <c:v>Stayers</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leave_stay'!$A$73:$A$76</c:f>
              <c:strCache>
                <c:ptCount val="4"/>
                <c:pt idx="0">
                  <c:v>Administrators provide feedback that helps 
teachers improve</c:v>
                </c:pt>
                <c:pt idx="1">
                  <c:v>Administrators recognize teachers’ accomplishments</c:v>
                </c:pt>
                <c:pt idx="2">
                  <c:v>Teacher performance is assessed objectively</c:v>
                </c:pt>
                <c:pt idx="3">
                  <c:v>Administration facilitates, supports community involvement</c:v>
                </c:pt>
              </c:strCache>
            </c:strRef>
          </c:cat>
          <c:val>
            <c:numRef>
              <c:f>'summary leave_stay'!$C$73:$C$76</c:f>
              <c:numCache>
                <c:formatCode>0%</c:formatCode>
                <c:ptCount val="4"/>
                <c:pt idx="0">
                  <c:v>0.28506787330316757</c:v>
                </c:pt>
                <c:pt idx="1">
                  <c:v>0.30316742081447984</c:v>
                </c:pt>
                <c:pt idx="2">
                  <c:v>0.2352941176470589</c:v>
                </c:pt>
                <c:pt idx="3">
                  <c:v>0.25454545454545435</c:v>
                </c:pt>
              </c:numCache>
            </c:numRef>
          </c:val>
          <c:extLst>
            <c:ext xmlns:c16="http://schemas.microsoft.com/office/drawing/2014/chart" uri="{C3380CC4-5D6E-409C-BE32-E72D297353CC}">
              <c16:uniqueId val="{00000001-3AB6-48E7-855F-5449BCA50DCC}"/>
            </c:ext>
          </c:extLst>
        </c:ser>
        <c:dLbls>
          <c:showLegendKey val="0"/>
          <c:showVal val="0"/>
          <c:showCatName val="0"/>
          <c:showSerName val="0"/>
          <c:showPercent val="0"/>
          <c:showBubbleSize val="0"/>
        </c:dLbls>
        <c:gapWidth val="76"/>
        <c:axId val="237917032"/>
        <c:axId val="237921736"/>
      </c:barChart>
      <c:catAx>
        <c:axId val="2379170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37921736"/>
        <c:crosses val="autoZero"/>
        <c:auto val="1"/>
        <c:lblAlgn val="ctr"/>
        <c:lblOffset val="100"/>
        <c:noMultiLvlLbl val="0"/>
      </c:catAx>
      <c:valAx>
        <c:axId val="237921736"/>
        <c:scaling>
          <c:orientation val="minMax"/>
        </c:scaling>
        <c:delete val="1"/>
        <c:axPos val="t"/>
        <c:numFmt formatCode="0%" sourceLinked="1"/>
        <c:majorTickMark val="none"/>
        <c:minorTickMark val="none"/>
        <c:tickLblPos val="none"/>
        <c:crossAx val="237917032"/>
        <c:crosses val="autoZero"/>
        <c:crossBetween val="between"/>
      </c:valAx>
      <c:spPr>
        <a:noFill/>
        <a:ln>
          <a:noFill/>
        </a:ln>
        <a:effectLst/>
      </c:spPr>
    </c:plotArea>
    <c:legend>
      <c:legendPos val="b"/>
      <c:layout>
        <c:manualLayout>
          <c:xMode val="edge"/>
          <c:yMode val="edge"/>
          <c:x val="0.82820432161724544"/>
          <c:y val="0.47498897833301601"/>
          <c:w val="0.17049804039599875"/>
          <c:h val="0.2329713621387269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187694787226858"/>
          <c:y val="6.4384572818146357E-2"/>
          <c:w val="0.54721852740047461"/>
          <c:h val="0.90415632281941549"/>
        </c:manualLayout>
      </c:layout>
      <c:barChart>
        <c:barDir val="bar"/>
        <c:grouping val="clustered"/>
        <c:varyColors val="0"/>
        <c:ser>
          <c:idx val="0"/>
          <c:order val="0"/>
          <c:tx>
            <c:strRef>
              <c:f>'summary leave_stay'!$B$40</c:f>
              <c:strCache>
                <c:ptCount val="1"/>
                <c:pt idx="0">
                  <c:v>Leavers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leave_stay'!$A$63:$A$66</c:f>
              <c:strCache>
                <c:ptCount val="4"/>
                <c:pt idx="0">
                  <c:v>Community supportive
 of  school</c:v>
                </c:pt>
                <c:pt idx="1">
                  <c:v>Families, community support teachers</c:v>
                </c:pt>
                <c:pt idx="2">
                  <c:v>Families, community support student conduct policies</c:v>
                </c:pt>
                <c:pt idx="3">
                  <c:v>School has clear communication with  community</c:v>
                </c:pt>
              </c:strCache>
            </c:strRef>
          </c:cat>
          <c:val>
            <c:numRef>
              <c:f>'summary leave_stay'!$B$63:$B$66</c:f>
              <c:numCache>
                <c:formatCode>0%</c:formatCode>
                <c:ptCount val="4"/>
                <c:pt idx="0">
                  <c:v>0.58000000000000007</c:v>
                </c:pt>
                <c:pt idx="1">
                  <c:v>0.70000000000000029</c:v>
                </c:pt>
                <c:pt idx="2">
                  <c:v>0.70000000000000029</c:v>
                </c:pt>
                <c:pt idx="3">
                  <c:v>0.42000000000000015</c:v>
                </c:pt>
              </c:numCache>
            </c:numRef>
          </c:val>
          <c:extLst>
            <c:ext xmlns:c16="http://schemas.microsoft.com/office/drawing/2014/chart" uri="{C3380CC4-5D6E-409C-BE32-E72D297353CC}">
              <c16:uniqueId val="{00000000-14C4-498E-9EC9-1EE5F706EF0E}"/>
            </c:ext>
          </c:extLst>
        </c:ser>
        <c:ser>
          <c:idx val="1"/>
          <c:order val="1"/>
          <c:tx>
            <c:strRef>
              <c:f>'summary leave_stay'!$C$40</c:f>
              <c:strCache>
                <c:ptCount val="1"/>
                <c:pt idx="0">
                  <c:v>Stayers</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leave_stay'!$A$63:$A$66</c:f>
              <c:strCache>
                <c:ptCount val="4"/>
                <c:pt idx="0">
                  <c:v>Community supportive
 of  school</c:v>
                </c:pt>
                <c:pt idx="1">
                  <c:v>Families, community support teachers</c:v>
                </c:pt>
                <c:pt idx="2">
                  <c:v>Families, community support student conduct policies</c:v>
                </c:pt>
                <c:pt idx="3">
                  <c:v>School has clear communication with  community</c:v>
                </c:pt>
              </c:strCache>
            </c:strRef>
          </c:cat>
          <c:val>
            <c:numRef>
              <c:f>'summary leave_stay'!$C$63:$C$66</c:f>
              <c:numCache>
                <c:formatCode>0%</c:formatCode>
                <c:ptCount val="4"/>
                <c:pt idx="0">
                  <c:v>0.23893805309734531</c:v>
                </c:pt>
                <c:pt idx="1">
                  <c:v>0.4070796460176993</c:v>
                </c:pt>
                <c:pt idx="2">
                  <c:v>0.44690265486725678</c:v>
                </c:pt>
                <c:pt idx="3">
                  <c:v>0.27111111111111114</c:v>
                </c:pt>
              </c:numCache>
            </c:numRef>
          </c:val>
          <c:extLst>
            <c:ext xmlns:c16="http://schemas.microsoft.com/office/drawing/2014/chart" uri="{C3380CC4-5D6E-409C-BE32-E72D297353CC}">
              <c16:uniqueId val="{00000001-14C4-498E-9EC9-1EE5F706EF0E}"/>
            </c:ext>
          </c:extLst>
        </c:ser>
        <c:dLbls>
          <c:showLegendKey val="0"/>
          <c:showVal val="0"/>
          <c:showCatName val="0"/>
          <c:showSerName val="0"/>
          <c:showPercent val="0"/>
          <c:showBubbleSize val="0"/>
        </c:dLbls>
        <c:gapWidth val="76"/>
        <c:axId val="237917816"/>
        <c:axId val="237920560"/>
      </c:barChart>
      <c:catAx>
        <c:axId val="2379178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37920560"/>
        <c:crosses val="autoZero"/>
        <c:auto val="1"/>
        <c:lblAlgn val="ctr"/>
        <c:lblOffset val="100"/>
        <c:noMultiLvlLbl val="0"/>
      </c:catAx>
      <c:valAx>
        <c:axId val="237920560"/>
        <c:scaling>
          <c:orientation val="minMax"/>
        </c:scaling>
        <c:delete val="1"/>
        <c:axPos val="t"/>
        <c:numFmt formatCode="0%" sourceLinked="1"/>
        <c:majorTickMark val="none"/>
        <c:minorTickMark val="none"/>
        <c:tickLblPos val="none"/>
        <c:crossAx val="237917816"/>
        <c:crosses val="autoZero"/>
        <c:crossBetween val="between"/>
      </c:valAx>
      <c:spPr>
        <a:noFill/>
        <a:ln>
          <a:noFill/>
        </a:ln>
        <a:effectLst/>
      </c:spPr>
    </c:plotArea>
    <c:legend>
      <c:legendPos val="b"/>
      <c:layout>
        <c:manualLayout>
          <c:xMode val="edge"/>
          <c:yMode val="edge"/>
          <c:x val="0.80868936363891764"/>
          <c:y val="0.72576493702310474"/>
          <c:w val="0.17049804039599875"/>
          <c:h val="0.2329713621387269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2596E-BC7A-45D6-BCB2-F93528169524}" type="datetimeFigureOut">
              <a:rPr lang="en-US" smtClean="0"/>
              <a:t>2/22/2019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D3F478-44F1-4EBA-A5D2-43A1F19DA22D}" type="slidenum">
              <a:rPr lang="en-US" smtClean="0"/>
              <a:t>‹#›</a:t>
            </a:fld>
            <a:endParaRPr lang="en-US"/>
          </a:p>
        </p:txBody>
      </p:sp>
    </p:spTree>
    <p:extLst>
      <p:ext uri="{BB962C8B-B14F-4D97-AF65-F5344CB8AC3E}">
        <p14:creationId xmlns:p14="http://schemas.microsoft.com/office/powerpoint/2010/main" val="190258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seralaska.org/publications/?id=170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seralaska.org/publications/?id=163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iseralaska.org/publications/?id=158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morning I want to tell one story about the teaching workforce in Alaska, focusing on who stays or leaves, what it costs when a teacher leaves, and why some teachers decide to leave.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CAEPR and ISER have looked at issues around teacher supply, demand and turnover for a couple of decades… </a:t>
            </a:r>
          </a:p>
          <a:p>
            <a:endParaRPr lang="en-US" dirty="0"/>
          </a:p>
        </p:txBody>
      </p:sp>
      <p:sp>
        <p:nvSpPr>
          <p:cNvPr id="4" name="Slide Number Placeholder 3"/>
          <p:cNvSpPr>
            <a:spLocks noGrp="1"/>
          </p:cNvSpPr>
          <p:nvPr>
            <p:ph type="sldNum" sz="quarter" idx="5"/>
          </p:nvPr>
        </p:nvSpPr>
        <p:spPr/>
        <p:txBody>
          <a:bodyPr/>
          <a:lstStyle/>
          <a:p>
            <a:fld id="{56D3F478-44F1-4EBA-A5D2-43A1F19DA22D}" type="slidenum">
              <a:rPr lang="en-US" smtClean="0"/>
              <a:t>1</a:t>
            </a:fld>
            <a:endParaRPr lang="en-US"/>
          </a:p>
        </p:txBody>
      </p:sp>
    </p:spTree>
    <p:extLst>
      <p:ext uri="{BB962C8B-B14F-4D97-AF65-F5344CB8AC3E}">
        <p14:creationId xmlns:p14="http://schemas.microsoft.com/office/powerpoint/2010/main" val="1699742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It’s more than just dollars: Problematizing salary as the sole mechanism for recruiting and retaining teachers in rural Alaska (2018)</a:t>
            </a:r>
          </a:p>
          <a:p>
            <a:pPr marL="0" indent="0">
              <a:buNone/>
            </a:pPr>
            <a:r>
              <a:rPr lang="en-US" dirty="0">
                <a:hlinkClick r:id="rId3"/>
              </a:rPr>
              <a:t>https://iseralaska.org/publications/?id=1701</a:t>
            </a:r>
            <a:r>
              <a:rPr lang="en-US" dirty="0"/>
              <a:t> </a:t>
            </a:r>
          </a:p>
          <a:p>
            <a:endParaRPr lang="en-US" dirty="0"/>
          </a:p>
        </p:txBody>
      </p:sp>
      <p:sp>
        <p:nvSpPr>
          <p:cNvPr id="4" name="Slide Number Placeholder 3"/>
          <p:cNvSpPr>
            <a:spLocks noGrp="1"/>
          </p:cNvSpPr>
          <p:nvPr>
            <p:ph type="sldNum" sz="quarter" idx="10"/>
          </p:nvPr>
        </p:nvSpPr>
        <p:spPr/>
        <p:txBody>
          <a:bodyPr/>
          <a:lstStyle/>
          <a:p>
            <a:fld id="{3AE87445-1FF4-4A29-9570-7AB2240D3E11}" type="slidenum">
              <a:rPr lang="en-US" smtClean="0"/>
              <a:t>13</a:t>
            </a:fld>
            <a:endParaRPr lang="en-US"/>
          </a:p>
        </p:txBody>
      </p:sp>
    </p:spTree>
    <p:extLst>
      <p:ext uri="{BB962C8B-B14F-4D97-AF65-F5344CB8AC3E}">
        <p14:creationId xmlns:p14="http://schemas.microsoft.com/office/powerpoint/2010/main" val="359947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difference:  </a:t>
            </a:r>
            <a:r>
              <a:rPr lang="en-US" sz="1200" b="0" i="0" u="none" strike="noStrike" kern="1200" dirty="0">
                <a:solidFill>
                  <a:schemeClr val="tx1"/>
                </a:solidFill>
                <a:effectLst/>
                <a:latin typeface="+mn-lt"/>
                <a:ea typeface="+mn-ea"/>
                <a:cs typeface="+mn-cs"/>
              </a:rPr>
              <a:t>Salary,</a:t>
            </a:r>
            <a:r>
              <a:rPr lang="en-US" dirty="0"/>
              <a:t> </a:t>
            </a:r>
            <a:r>
              <a:rPr lang="en-US" sz="1200" b="0" i="0" u="none" strike="noStrike" kern="1200" dirty="0">
                <a:solidFill>
                  <a:schemeClr val="tx1"/>
                </a:solidFill>
                <a:effectLst/>
                <a:latin typeface="+mn-lt"/>
                <a:ea typeface="+mn-ea"/>
                <a:cs typeface="+mn-cs"/>
              </a:rPr>
              <a:t>Health Benefits,</a:t>
            </a:r>
            <a:r>
              <a:rPr lang="en-US" dirty="0"/>
              <a:t> </a:t>
            </a:r>
            <a:r>
              <a:rPr lang="en-US" sz="1200" b="0" i="0" u="none" strike="noStrike" kern="1200" dirty="0">
                <a:solidFill>
                  <a:schemeClr val="tx1"/>
                </a:solidFill>
                <a:effectLst/>
                <a:latin typeface="+mn-lt"/>
                <a:ea typeface="+mn-ea"/>
                <a:cs typeface="+mn-cs"/>
              </a:rPr>
              <a:t>Retirement Benefits, Teacher Workload,</a:t>
            </a:r>
            <a:r>
              <a:rPr lang="en-US" dirty="0"/>
              <a:t> </a:t>
            </a:r>
            <a:r>
              <a:rPr lang="en-US" sz="1200" b="0" i="0" u="none" strike="noStrike" kern="1200" dirty="0">
                <a:solidFill>
                  <a:schemeClr val="tx1"/>
                </a:solidFill>
                <a:effectLst/>
                <a:latin typeface="+mn-lt"/>
                <a:ea typeface="+mn-ea"/>
                <a:cs typeface="+mn-cs"/>
              </a:rPr>
              <a:t>School Facilities</a:t>
            </a:r>
            <a:r>
              <a:rPr lang="en-US" dirty="0"/>
              <a:t>  </a:t>
            </a:r>
          </a:p>
        </p:txBody>
      </p:sp>
      <p:sp>
        <p:nvSpPr>
          <p:cNvPr id="4" name="Slide Number Placeholder 3"/>
          <p:cNvSpPr>
            <a:spLocks noGrp="1"/>
          </p:cNvSpPr>
          <p:nvPr>
            <p:ph type="sldNum" sz="quarter" idx="10"/>
          </p:nvPr>
        </p:nvSpPr>
        <p:spPr/>
        <p:txBody>
          <a:bodyPr/>
          <a:lstStyle/>
          <a:p>
            <a:fld id="{5EDA398B-502D-4810-A35D-EDAD4467DC26}" type="slidenum">
              <a:rPr lang="en-US" smtClean="0"/>
              <a:pPr/>
              <a:t>15</a:t>
            </a:fld>
            <a:endParaRPr lang="en-US"/>
          </a:p>
        </p:txBody>
      </p:sp>
    </p:spTree>
    <p:extLst>
      <p:ext uri="{BB962C8B-B14F-4D97-AF65-F5344CB8AC3E}">
        <p14:creationId xmlns:p14="http://schemas.microsoft.com/office/powerpoint/2010/main" val="2229588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a:t>
            </a:r>
            <a:r>
              <a:rPr lang="en-US" baseline="0" dirty="0"/>
              <a:t> borderline here; no difference in: </a:t>
            </a:r>
            <a:r>
              <a:rPr lang="en-US" sz="1200" b="0" i="0" u="none" strike="noStrike" kern="1200" dirty="0">
                <a:solidFill>
                  <a:schemeClr val="tx1"/>
                </a:solidFill>
                <a:effectLst/>
                <a:latin typeface="+mn-lt"/>
                <a:ea typeface="+mn-ea"/>
                <a:cs typeface="+mn-cs"/>
              </a:rPr>
              <a:t>facilitates using data to improve student learning; .</a:t>
            </a:r>
            <a:r>
              <a:rPr lang="en-US" dirty="0"/>
              <a:t> </a:t>
            </a:r>
            <a:r>
              <a:rPr lang="en-US" sz="1200" b="0" i="0" u="none" strike="noStrike" kern="1200" dirty="0">
                <a:solidFill>
                  <a:schemeClr val="tx1"/>
                </a:solidFill>
                <a:effectLst/>
                <a:latin typeface="+mn-lt"/>
                <a:ea typeface="+mn-ea"/>
                <a:cs typeface="+mn-cs"/>
              </a:rPr>
              <a:t>consistently supports teachers; respected by the community;</a:t>
            </a:r>
            <a:r>
              <a:rPr lang="en-US" dirty="0"/>
              <a:t> </a:t>
            </a:r>
            <a:r>
              <a:rPr lang="en-US" sz="1200" b="0" i="0" u="none" strike="noStrike" kern="1200" dirty="0">
                <a:solidFill>
                  <a:schemeClr val="tx1"/>
                </a:solidFill>
                <a:effectLst/>
                <a:latin typeface="+mn-lt"/>
                <a:ea typeface="+mn-ea"/>
                <a:cs typeface="+mn-cs"/>
              </a:rPr>
              <a:t>Teachers are held to high professional standards;</a:t>
            </a:r>
            <a:r>
              <a:rPr lang="en-US" dirty="0"/>
              <a:t> </a:t>
            </a:r>
            <a:r>
              <a:rPr lang="en-US" sz="1200" b="0" i="0" u="none" strike="noStrike" kern="1200" dirty="0">
                <a:solidFill>
                  <a:schemeClr val="tx1"/>
                </a:solidFill>
                <a:effectLst/>
                <a:latin typeface="+mn-lt"/>
                <a:ea typeface="+mn-ea"/>
                <a:cs typeface="+mn-cs"/>
              </a:rPr>
              <a:t>Administrators and teachers have a shared vision about student discipline; There is an atmosphere of trust and mutual respect in this school.</a:t>
            </a:r>
            <a:r>
              <a:rPr lang="en-US" dirty="0"/>
              <a:t> </a:t>
            </a:r>
          </a:p>
        </p:txBody>
      </p:sp>
      <p:sp>
        <p:nvSpPr>
          <p:cNvPr id="4" name="Slide Number Placeholder 3"/>
          <p:cNvSpPr>
            <a:spLocks noGrp="1"/>
          </p:cNvSpPr>
          <p:nvPr>
            <p:ph type="sldNum" sz="quarter" idx="10"/>
          </p:nvPr>
        </p:nvSpPr>
        <p:spPr/>
        <p:txBody>
          <a:bodyPr/>
          <a:lstStyle/>
          <a:p>
            <a:fld id="{5EDA398B-502D-4810-A35D-EDAD4467DC26}" type="slidenum">
              <a:rPr lang="en-US" smtClean="0"/>
              <a:pPr/>
              <a:t>16</a:t>
            </a:fld>
            <a:endParaRPr lang="en-US"/>
          </a:p>
        </p:txBody>
      </p:sp>
    </p:spTree>
    <p:extLst>
      <p:ext uri="{BB962C8B-B14F-4D97-AF65-F5344CB8AC3E}">
        <p14:creationId xmlns:p14="http://schemas.microsoft.com/office/powerpoint/2010/main" val="1402514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Areas the</a:t>
            </a:r>
            <a:r>
              <a:rPr lang="en-US" baseline="0" dirty="0"/>
              <a:t> same: </a:t>
            </a:r>
            <a:r>
              <a:rPr lang="en-US" sz="1200" b="0" i="0" u="none" strike="noStrike" kern="1200" dirty="0">
                <a:solidFill>
                  <a:schemeClr val="tx1"/>
                </a:solidFill>
                <a:effectLst/>
                <a:latin typeface="+mn-lt"/>
                <a:ea typeface="+mn-ea"/>
                <a:cs typeface="+mn-cs"/>
              </a:rPr>
              <a:t>6.4.1 Parents/guardians are influential decision makers in this school.</a:t>
            </a:r>
            <a:r>
              <a:rPr lang="en-US" dirty="0"/>
              <a:t> </a:t>
            </a:r>
            <a:r>
              <a:rPr lang="en-US" sz="1200" b="0" i="0" u="none" strike="noStrike" kern="1200" dirty="0">
                <a:solidFill>
                  <a:schemeClr val="tx1"/>
                </a:solidFill>
                <a:effectLst/>
                <a:latin typeface="+mn-lt"/>
                <a:ea typeface="+mn-ea"/>
                <a:cs typeface="+mn-cs"/>
              </a:rPr>
              <a:t>8.1.11 Families are involved and supportive of the school.</a:t>
            </a:r>
            <a:r>
              <a:rPr lang="en-US" dirty="0"/>
              <a:t> </a:t>
            </a:r>
          </a:p>
        </p:txBody>
      </p:sp>
      <p:sp>
        <p:nvSpPr>
          <p:cNvPr id="4" name="Slide Number Placeholder 3"/>
          <p:cNvSpPr>
            <a:spLocks noGrp="1"/>
          </p:cNvSpPr>
          <p:nvPr>
            <p:ph type="sldNum" sz="quarter" idx="10"/>
          </p:nvPr>
        </p:nvSpPr>
        <p:spPr/>
        <p:txBody>
          <a:bodyPr/>
          <a:lstStyle/>
          <a:p>
            <a:fld id="{5EDA398B-502D-4810-A35D-EDAD4467DC26}" type="slidenum">
              <a:rPr lang="en-US" smtClean="0"/>
              <a:pPr/>
              <a:t>17</a:t>
            </a:fld>
            <a:endParaRPr lang="en-US"/>
          </a:p>
        </p:txBody>
      </p:sp>
    </p:spTree>
    <p:extLst>
      <p:ext uri="{BB962C8B-B14F-4D97-AF65-F5344CB8AC3E}">
        <p14:creationId xmlns:p14="http://schemas.microsoft.com/office/powerpoint/2010/main" val="3461733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of your villages, teachers from outside can’t actually become a permanent member of the community; because they are not members of the local tribe, they cannot buy a house or participate in community decision-making. Is the solution changing the law? No – I’d argue it’s finding a way to get young people in our villages to want to become teachers. Fewer than 5 % of certificated educators across the state are Alaska native. This varies by community – some districts like the Lower Kuskokwim School District, have made a concerted effort to encourage local residents to become teachers, investing in them. There are efforts to deliver teacher education in rural communities, such as Chevak. But the numbers of people in these programs are quite small. We just did a study of distance teacher education efforts in the University of Alaska system over the past 30 years, and these programs such as XCED and the Rural Educator Preparation Program only graduated a couple hundred teachers. We need to prepare hundreds of Alaska Native and rural teachers, and we’re not doing it. </a:t>
            </a:r>
          </a:p>
          <a:p>
            <a:r>
              <a:rPr lang="en-US" dirty="0"/>
              <a:t>And we’ve got a vicious cycle here – if students are graduating unprepared for college, they are going to be discouraged and not complete it. </a:t>
            </a:r>
          </a:p>
          <a:p>
            <a:r>
              <a:rPr lang="en-US" dirty="0"/>
              <a:t>Or, we may not be sending the best and brightest into our schools – I think we all know bright young Alaskans who have studied to be a teacher only to be offered a more lucrative and prestigious job in another organization, whether a Native corporation or another private sector position. </a:t>
            </a:r>
          </a:p>
          <a:p>
            <a:endParaRPr lang="en-US" dirty="0"/>
          </a:p>
        </p:txBody>
      </p:sp>
      <p:sp>
        <p:nvSpPr>
          <p:cNvPr id="4" name="Slide Number Placeholder 3"/>
          <p:cNvSpPr>
            <a:spLocks noGrp="1"/>
          </p:cNvSpPr>
          <p:nvPr>
            <p:ph type="sldNum" sz="quarter" idx="10"/>
          </p:nvPr>
        </p:nvSpPr>
        <p:spPr/>
        <p:txBody>
          <a:bodyPr/>
          <a:lstStyle/>
          <a:p>
            <a:pPr>
              <a:defRPr/>
            </a:pPr>
            <a:fld id="{FF083E95-03D8-4563-8353-E3AF54D0EDF1}" type="slidenum">
              <a:rPr lang="en-US" smtClean="0"/>
              <a:pPr>
                <a:defRPr/>
              </a:pPr>
              <a:t>18</a:t>
            </a:fld>
            <a:endParaRPr lang="en-US"/>
          </a:p>
        </p:txBody>
      </p:sp>
    </p:spTree>
    <p:extLst>
      <p:ext uri="{BB962C8B-B14F-4D97-AF65-F5344CB8AC3E}">
        <p14:creationId xmlns:p14="http://schemas.microsoft.com/office/powerpoint/2010/main" val="1198037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B54F2-1098-4599-A355-E5D44425997D}" type="slidenum">
              <a:rPr lang="en-US" smtClean="0"/>
              <a:t>19</a:t>
            </a:fld>
            <a:endParaRPr lang="en-US"/>
          </a:p>
        </p:txBody>
      </p:sp>
    </p:spTree>
    <p:extLst>
      <p:ext uri="{BB962C8B-B14F-4D97-AF65-F5344CB8AC3E}">
        <p14:creationId xmlns:p14="http://schemas.microsoft.com/office/powerpoint/2010/main" val="3555824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morning I want to tell one story about the teaching workforce in Alaska, focusing on who stays or leaves, what it costs when a teacher leaves, and why some teachers decide to leave. </a:t>
            </a:r>
          </a:p>
          <a:p>
            <a:r>
              <a:rPr lang="en-US" dirty="0"/>
              <a:t>– we need to be thinking of how we are going to provide our youth with the best possible education in the face of difficult fiscal times, and understanding how we can keep good teachers is a big part of this.</a:t>
            </a:r>
          </a:p>
        </p:txBody>
      </p:sp>
      <p:sp>
        <p:nvSpPr>
          <p:cNvPr id="4" name="Slide Number Placeholder 3"/>
          <p:cNvSpPr>
            <a:spLocks noGrp="1"/>
          </p:cNvSpPr>
          <p:nvPr>
            <p:ph type="sldNum" sz="quarter" idx="5"/>
          </p:nvPr>
        </p:nvSpPr>
        <p:spPr/>
        <p:txBody>
          <a:bodyPr/>
          <a:lstStyle/>
          <a:p>
            <a:fld id="{56D3F478-44F1-4EBA-A5D2-43A1F19DA22D}" type="slidenum">
              <a:rPr lang="en-US" smtClean="0"/>
              <a:t>2</a:t>
            </a:fld>
            <a:endParaRPr lang="en-US"/>
          </a:p>
        </p:txBody>
      </p:sp>
    </p:spTree>
    <p:extLst>
      <p:ext uri="{BB962C8B-B14F-4D97-AF65-F5344CB8AC3E}">
        <p14:creationId xmlns:p14="http://schemas.microsoft.com/office/powerpoint/2010/main" val="2701122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will have seen these first few slides already – but it’s something to remember – in our rural districts we tend to have turnover rates that are very high.</a:t>
            </a:r>
          </a:p>
        </p:txBody>
      </p:sp>
      <p:sp>
        <p:nvSpPr>
          <p:cNvPr id="4" name="Slide Number Placeholder 3"/>
          <p:cNvSpPr>
            <a:spLocks noGrp="1"/>
          </p:cNvSpPr>
          <p:nvPr>
            <p:ph type="sldNum" sz="quarter" idx="5"/>
          </p:nvPr>
        </p:nvSpPr>
        <p:spPr/>
        <p:txBody>
          <a:bodyPr/>
          <a:lstStyle/>
          <a:p>
            <a:fld id="{56D3F478-44F1-4EBA-A5D2-43A1F19DA22D}" type="slidenum">
              <a:rPr lang="en-US" smtClean="0"/>
              <a:t>3</a:t>
            </a:fld>
            <a:endParaRPr lang="en-US"/>
          </a:p>
        </p:txBody>
      </p:sp>
    </p:spTree>
    <p:extLst>
      <p:ext uri="{BB962C8B-B14F-4D97-AF65-F5344CB8AC3E}">
        <p14:creationId xmlns:p14="http://schemas.microsoft.com/office/powerpoint/2010/main" val="1772955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districts lost 2/3 or more of their teachers over 5 years</a:t>
            </a:r>
          </a:p>
        </p:txBody>
      </p:sp>
      <p:sp>
        <p:nvSpPr>
          <p:cNvPr id="4" name="Slide Number Placeholder 3"/>
          <p:cNvSpPr>
            <a:spLocks noGrp="1"/>
          </p:cNvSpPr>
          <p:nvPr>
            <p:ph type="sldNum" sz="quarter" idx="10"/>
          </p:nvPr>
        </p:nvSpPr>
        <p:spPr/>
        <p:txBody>
          <a:bodyPr/>
          <a:lstStyle/>
          <a:p>
            <a:fld id="{5EDA398B-502D-4810-A35D-EDAD4467DC26}" type="slidenum">
              <a:rPr lang="en-US" smtClean="0"/>
              <a:pPr/>
              <a:t>4</a:t>
            </a:fld>
            <a:endParaRPr lang="en-US"/>
          </a:p>
        </p:txBody>
      </p:sp>
    </p:spTree>
    <p:extLst>
      <p:ext uri="{BB962C8B-B14F-4D97-AF65-F5344CB8AC3E}">
        <p14:creationId xmlns:p14="http://schemas.microsoft.com/office/powerpoint/2010/main" val="37107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EDA398B-502D-4810-A35D-EDAD4467DC2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45816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Cost of Teacher Turnover in Alaska (2017)</a:t>
            </a:r>
          </a:p>
          <a:p>
            <a:pPr marL="0" indent="0">
              <a:buNone/>
            </a:pPr>
            <a:r>
              <a:rPr lang="en-US" dirty="0">
                <a:hlinkClick r:id="rId3"/>
              </a:rPr>
              <a:t>https://iseralaska.org/publications/?id=1634</a:t>
            </a:r>
            <a:r>
              <a:rPr lang="en-US" dirty="0"/>
              <a:t> </a:t>
            </a:r>
          </a:p>
          <a:p>
            <a:endParaRPr lang="en-US" dirty="0"/>
          </a:p>
        </p:txBody>
      </p:sp>
      <p:sp>
        <p:nvSpPr>
          <p:cNvPr id="4" name="Slide Number Placeholder 3"/>
          <p:cNvSpPr>
            <a:spLocks noGrp="1"/>
          </p:cNvSpPr>
          <p:nvPr>
            <p:ph type="sldNum" sz="quarter" idx="10"/>
          </p:nvPr>
        </p:nvSpPr>
        <p:spPr/>
        <p:txBody>
          <a:bodyPr/>
          <a:lstStyle/>
          <a:p>
            <a:fld id="{3AE87445-1FF4-4A29-9570-7AB2240D3E11}" type="slidenum">
              <a:rPr lang="en-US" smtClean="0"/>
              <a:t>9</a:t>
            </a:fld>
            <a:endParaRPr lang="en-US"/>
          </a:p>
        </p:txBody>
      </p:sp>
    </p:spTree>
    <p:extLst>
      <p:ext uri="{BB962C8B-B14F-4D97-AF65-F5344CB8AC3E}">
        <p14:creationId xmlns:p14="http://schemas.microsoft.com/office/powerpoint/2010/main" val="499090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Our cost estimates are conservative. </a:t>
            </a:r>
            <a:r>
              <a:rPr lang="en-US" sz="1200" b="0" i="0" u="none" strike="noStrike" kern="1200" baseline="0" dirty="0" err="1">
                <a:solidFill>
                  <a:schemeClr val="tx1"/>
                </a:solidFill>
                <a:latin typeface="+mn-lt"/>
                <a:ea typeface="+mn-ea"/>
                <a:cs typeface="+mn-cs"/>
              </a:rPr>
              <a:t>Wevestimated</a:t>
            </a:r>
            <a:r>
              <a:rPr lang="en-US" sz="1200" b="0" i="0" u="none" strike="noStrike" kern="1200" baseline="0" dirty="0">
                <a:solidFill>
                  <a:schemeClr val="tx1"/>
                </a:solidFill>
                <a:latin typeface="+mn-lt"/>
                <a:ea typeface="+mn-ea"/>
                <a:cs typeface="+mn-cs"/>
              </a:rPr>
              <a:t> the average weighted cost of teacher turnover in four specific cost categories. We did not estimate the</a:t>
            </a:r>
          </a:p>
          <a:p>
            <a:r>
              <a:rPr lang="en-US" sz="1200" b="0" i="0" u="none" strike="noStrike" kern="1200" baseline="0" dirty="0">
                <a:solidFill>
                  <a:schemeClr val="tx1"/>
                </a:solidFill>
                <a:latin typeface="+mn-lt"/>
                <a:ea typeface="+mn-ea"/>
                <a:cs typeface="+mn-cs"/>
              </a:rPr>
              <a:t>additional costs districts face, if teachers leave mid-year, or the costs to Alaska, related to teacher preparation</a:t>
            </a:r>
          </a:p>
          <a:p>
            <a:r>
              <a:rPr lang="en-US" sz="1200" b="0" i="0" u="none" strike="noStrike" kern="1200" baseline="0" dirty="0">
                <a:solidFill>
                  <a:schemeClr val="tx1"/>
                </a:solidFill>
                <a:latin typeface="+mn-lt"/>
                <a:ea typeface="+mn-ea"/>
                <a:cs typeface="+mn-cs"/>
              </a:rPr>
              <a:t>and reduced student achievement. But even our conservative estimates show that the direct costs of high teacher</a:t>
            </a:r>
          </a:p>
          <a:p>
            <a:r>
              <a:rPr lang="en-US" sz="1200" b="0" i="0" u="none" strike="noStrike" kern="1200" baseline="0" dirty="0">
                <a:solidFill>
                  <a:schemeClr val="tx1"/>
                </a:solidFill>
                <a:latin typeface="+mn-lt"/>
                <a:ea typeface="+mn-ea"/>
                <a:cs typeface="+mn-cs"/>
              </a:rPr>
              <a:t>turnover are significant. If school districts could reduce turnover, they would have more money to invest in</a:t>
            </a:r>
          </a:p>
          <a:p>
            <a:r>
              <a:rPr lang="en-US" sz="1200" b="0" i="0" u="none" strike="noStrike" kern="1200" baseline="0" dirty="0">
                <a:solidFill>
                  <a:schemeClr val="tx1"/>
                </a:solidFill>
                <a:latin typeface="+mn-lt"/>
                <a:ea typeface="+mn-ea"/>
                <a:cs typeface="+mn-cs"/>
              </a:rPr>
              <a:t>teaching and learning.</a:t>
            </a:r>
          </a:p>
          <a:p>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Not all turnover is bad, nor are all turnover costs. </a:t>
            </a:r>
            <a:r>
              <a:rPr lang="en-US" sz="1200" b="0" i="0" u="none" strike="noStrike" kern="1200" baseline="0" dirty="0">
                <a:solidFill>
                  <a:schemeClr val="tx1"/>
                </a:solidFill>
                <a:latin typeface="+mn-lt"/>
                <a:ea typeface="+mn-ea"/>
                <a:cs typeface="+mn-cs"/>
              </a:rPr>
              <a:t>districts can’t expect to eliminate all</a:t>
            </a:r>
          </a:p>
          <a:p>
            <a:r>
              <a:rPr lang="en-US" sz="1200" b="0" i="0" u="none" strike="noStrike" kern="1200" baseline="0" dirty="0">
                <a:solidFill>
                  <a:schemeClr val="tx1"/>
                </a:solidFill>
                <a:latin typeface="+mn-lt"/>
                <a:ea typeface="+mn-ea"/>
                <a:cs typeface="+mn-cs"/>
              </a:rPr>
              <a:t>teacher turnover. Some turnover is in fact beneficial—teachers leave the profession if it is not a good fit for them;</a:t>
            </a:r>
          </a:p>
          <a:p>
            <a:r>
              <a:rPr lang="en-US" sz="1200" b="0" i="0" u="none" strike="noStrike" kern="1200" baseline="0" dirty="0">
                <a:solidFill>
                  <a:schemeClr val="tx1"/>
                </a:solidFill>
                <a:latin typeface="+mn-lt"/>
                <a:ea typeface="+mn-ea"/>
                <a:cs typeface="+mn-cs"/>
              </a:rPr>
              <a:t>some take other jobs in education; and some retire, indicating stability. And while mentoring and induction</a:t>
            </a:r>
          </a:p>
          <a:p>
            <a:r>
              <a:rPr lang="en-US" sz="1200" b="0" i="0" u="none" strike="noStrike" kern="1200" baseline="0" dirty="0">
                <a:solidFill>
                  <a:schemeClr val="tx1"/>
                </a:solidFill>
                <a:latin typeface="+mn-lt"/>
                <a:ea typeface="+mn-ea"/>
                <a:cs typeface="+mn-cs"/>
              </a:rPr>
              <a:t>activities for new teachers are costly up front, they promote effective teaching and help keep teachers in the</a:t>
            </a:r>
          </a:p>
          <a:p>
            <a:r>
              <a:rPr lang="en-US" sz="1200" b="0" i="0" u="none" strike="noStrike" kern="1200" baseline="0" dirty="0">
                <a:solidFill>
                  <a:schemeClr val="tx1"/>
                </a:solidFill>
                <a:latin typeface="+mn-lt"/>
                <a:ea typeface="+mn-ea"/>
                <a:cs typeface="+mn-cs"/>
              </a:rPr>
              <a:t>classroom—reducing costs in the long-run.</a:t>
            </a:r>
          </a:p>
          <a:p>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Retention pays off</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Retaining teachers over time not only improves the quality of instruction, but reduces direct</a:t>
            </a:r>
          </a:p>
          <a:p>
            <a:r>
              <a:rPr lang="en-US" sz="1200" b="0" i="0" u="none" strike="noStrike" kern="1200" baseline="0" dirty="0">
                <a:solidFill>
                  <a:schemeClr val="tx1"/>
                </a:solidFill>
                <a:latin typeface="+mn-lt"/>
                <a:ea typeface="+mn-ea"/>
                <a:cs typeface="+mn-cs"/>
              </a:rPr>
              <a:t>turnover costs—allowing districts to reallocate money to teaching and learning</a:t>
            </a:r>
            <a:endParaRPr lang="en-US" dirty="0"/>
          </a:p>
        </p:txBody>
      </p:sp>
      <p:sp>
        <p:nvSpPr>
          <p:cNvPr id="4" name="Slide Number Placeholder 3"/>
          <p:cNvSpPr>
            <a:spLocks noGrp="1"/>
          </p:cNvSpPr>
          <p:nvPr>
            <p:ph type="sldNum" sz="quarter" idx="5"/>
          </p:nvPr>
        </p:nvSpPr>
        <p:spPr/>
        <p:txBody>
          <a:bodyPr/>
          <a:lstStyle/>
          <a:p>
            <a:fld id="{56D3F478-44F1-4EBA-A5D2-43A1F19DA22D}" type="slidenum">
              <a:rPr lang="en-US" smtClean="0"/>
              <a:t>10</a:t>
            </a:fld>
            <a:endParaRPr lang="en-US"/>
          </a:p>
        </p:txBody>
      </p:sp>
    </p:spTree>
    <p:extLst>
      <p:ext uri="{BB962C8B-B14F-4D97-AF65-F5344CB8AC3E}">
        <p14:creationId xmlns:p14="http://schemas.microsoft.com/office/powerpoint/2010/main" val="149049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t>How do we stem teacher turnover? </a:t>
            </a:r>
            <a:br>
              <a:rPr lang="en-US" sz="1200" cap="none" dirty="0"/>
            </a:br>
            <a:r>
              <a:rPr lang="en-US" sz="1200" cap="none" dirty="0"/>
              <a:t>First, we need to understand *why* teachers are leaving</a:t>
            </a:r>
          </a:p>
          <a:p>
            <a:endParaRPr lang="en-US" sz="1200" cap="none" dirty="0"/>
          </a:p>
          <a:p>
            <a:r>
              <a:rPr lang="en-US" sz="3200" dirty="0"/>
              <a:t>High turnover needs to be stemmed </a:t>
            </a:r>
          </a:p>
          <a:p>
            <a:pPr lvl="1"/>
            <a:r>
              <a:rPr lang="en-US" sz="2800" dirty="0"/>
              <a:t>Pay is a part of the equation, but…</a:t>
            </a:r>
          </a:p>
          <a:p>
            <a:pPr lvl="1"/>
            <a:r>
              <a:rPr lang="en-US" sz="2800" dirty="0"/>
              <a:t>Working conditions more important</a:t>
            </a:r>
          </a:p>
          <a:p>
            <a:pPr lvl="2"/>
            <a:r>
              <a:rPr lang="en-US" sz="2400" dirty="0"/>
              <a:t>Parent/community support</a:t>
            </a:r>
          </a:p>
          <a:p>
            <a:pPr lvl="2"/>
            <a:r>
              <a:rPr lang="en-US" sz="2400" dirty="0"/>
              <a:t>Administrative support</a:t>
            </a:r>
          </a:p>
          <a:p>
            <a:pPr lvl="2"/>
            <a:r>
              <a:rPr lang="en-US" sz="2400" dirty="0"/>
              <a:t>Sense that succeeding with students</a:t>
            </a:r>
          </a:p>
          <a:p>
            <a:pPr lvl="2"/>
            <a:r>
              <a:rPr lang="en-US" sz="2400" dirty="0"/>
              <a:t>Induction, mentoring &amp; professional development important  </a:t>
            </a:r>
          </a:p>
          <a:p>
            <a:endParaRPr lang="en-US" dirty="0"/>
          </a:p>
        </p:txBody>
      </p:sp>
      <p:sp>
        <p:nvSpPr>
          <p:cNvPr id="4" name="Slide Number Placeholder 3"/>
          <p:cNvSpPr>
            <a:spLocks noGrp="1"/>
          </p:cNvSpPr>
          <p:nvPr>
            <p:ph type="sldNum" sz="quarter" idx="5"/>
          </p:nvPr>
        </p:nvSpPr>
        <p:spPr/>
        <p:txBody>
          <a:bodyPr/>
          <a:lstStyle/>
          <a:p>
            <a:fld id="{56D3F478-44F1-4EBA-A5D2-43A1F19DA22D}" type="slidenum">
              <a:rPr lang="en-US" smtClean="0"/>
              <a:t>11</a:t>
            </a:fld>
            <a:endParaRPr lang="en-US"/>
          </a:p>
        </p:txBody>
      </p:sp>
    </p:spTree>
    <p:extLst>
      <p:ext uri="{BB962C8B-B14F-4D97-AF65-F5344CB8AC3E}">
        <p14:creationId xmlns:p14="http://schemas.microsoft.com/office/powerpoint/2010/main" val="2606119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Salary &amp; Benefits Schedule and Teacher Tenure Study (2015)</a:t>
            </a:r>
          </a:p>
          <a:p>
            <a:pPr marL="0" indent="0">
              <a:buNone/>
            </a:pPr>
            <a:r>
              <a:rPr lang="en-US" dirty="0">
                <a:hlinkClick r:id="rId3"/>
              </a:rPr>
              <a:t>https://iseralaska.org/publications/?id=1584</a:t>
            </a:r>
            <a:r>
              <a:rPr lang="en-US" dirty="0"/>
              <a:t> </a:t>
            </a:r>
          </a:p>
          <a:p>
            <a:endParaRPr lang="en-US" dirty="0"/>
          </a:p>
        </p:txBody>
      </p:sp>
      <p:sp>
        <p:nvSpPr>
          <p:cNvPr id="4" name="Slide Number Placeholder 3"/>
          <p:cNvSpPr>
            <a:spLocks noGrp="1"/>
          </p:cNvSpPr>
          <p:nvPr>
            <p:ph type="sldNum" sz="quarter" idx="10"/>
          </p:nvPr>
        </p:nvSpPr>
        <p:spPr/>
        <p:txBody>
          <a:bodyPr/>
          <a:lstStyle/>
          <a:p>
            <a:fld id="{3AE87445-1FF4-4A29-9570-7AB2240D3E11}" type="slidenum">
              <a:rPr lang="en-US" smtClean="0"/>
              <a:t>12</a:t>
            </a:fld>
            <a:endParaRPr lang="en-US"/>
          </a:p>
        </p:txBody>
      </p:sp>
    </p:spTree>
    <p:extLst>
      <p:ext uri="{BB962C8B-B14F-4D97-AF65-F5344CB8AC3E}">
        <p14:creationId xmlns:p14="http://schemas.microsoft.com/office/powerpoint/2010/main" val="1550415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460A7D-7E29-40BD-8A3C-CCB5001126AE}"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41FD2-FCD0-420C-AEB6-8257261CEB2D}" type="slidenum">
              <a:rPr lang="en-US" smtClean="0"/>
              <a:t>‹#›</a:t>
            </a:fld>
            <a:endParaRPr lang="en-US"/>
          </a:p>
        </p:txBody>
      </p:sp>
      <p:pic>
        <p:nvPicPr>
          <p:cNvPr id="7" name="Picture 6">
            <a:extLst>
              <a:ext uri="{FF2B5EF4-FFF2-40B4-BE49-F238E27FC236}">
                <a16:creationId xmlns:a16="http://schemas.microsoft.com/office/drawing/2014/main" id="{D118503C-F148-47EE-9B4C-EF628CC0BFE7}"/>
              </a:ext>
            </a:extLst>
          </p:cNvPr>
          <p:cNvPicPr>
            <a:picLocks noChangeAspect="1"/>
          </p:cNvPicPr>
          <p:nvPr userDrawn="1"/>
        </p:nvPicPr>
        <p:blipFill>
          <a:blip r:embed="rId2"/>
          <a:stretch>
            <a:fillRect/>
          </a:stretch>
        </p:blipFill>
        <p:spPr>
          <a:xfrm>
            <a:off x="0" y="5742335"/>
            <a:ext cx="5694158" cy="1115665"/>
          </a:xfrm>
          <a:prstGeom prst="rect">
            <a:avLst/>
          </a:prstGeom>
        </p:spPr>
      </p:pic>
      <p:pic>
        <p:nvPicPr>
          <p:cNvPr id="8" name="Picture 7">
            <a:extLst>
              <a:ext uri="{FF2B5EF4-FFF2-40B4-BE49-F238E27FC236}">
                <a16:creationId xmlns:a16="http://schemas.microsoft.com/office/drawing/2014/main" id="{82F4B974-2B2D-4E37-A578-CE3525653604}"/>
              </a:ext>
            </a:extLst>
          </p:cNvPr>
          <p:cNvPicPr>
            <a:picLocks noChangeAspect="1"/>
          </p:cNvPicPr>
          <p:nvPr userDrawn="1"/>
        </p:nvPicPr>
        <p:blipFill>
          <a:blip r:embed="rId3"/>
          <a:stretch>
            <a:fillRect/>
          </a:stretch>
        </p:blipFill>
        <p:spPr>
          <a:xfrm>
            <a:off x="9110896" y="6230724"/>
            <a:ext cx="2847079" cy="524301"/>
          </a:xfrm>
          <a:prstGeom prst="rect">
            <a:avLst/>
          </a:prstGeom>
        </p:spPr>
      </p:pic>
    </p:spTree>
    <p:extLst>
      <p:ext uri="{BB962C8B-B14F-4D97-AF65-F5344CB8AC3E}">
        <p14:creationId xmlns:p14="http://schemas.microsoft.com/office/powerpoint/2010/main" val="494148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460A7D-7E29-40BD-8A3C-CCB5001126AE}"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41FD2-FCD0-420C-AEB6-8257261CEB2D}" type="slidenum">
              <a:rPr lang="en-US" smtClean="0"/>
              <a:t>‹#›</a:t>
            </a:fld>
            <a:endParaRPr lang="en-US"/>
          </a:p>
        </p:txBody>
      </p:sp>
    </p:spTree>
    <p:extLst>
      <p:ext uri="{BB962C8B-B14F-4D97-AF65-F5344CB8AC3E}">
        <p14:creationId xmlns:p14="http://schemas.microsoft.com/office/powerpoint/2010/main" val="397861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460A7D-7E29-40BD-8A3C-CCB5001126AE}"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41FD2-FCD0-420C-AEB6-8257261CEB2D}" type="slidenum">
              <a:rPr lang="en-US" smtClean="0"/>
              <a:t>‹#›</a:t>
            </a:fld>
            <a:endParaRPr lang="en-US"/>
          </a:p>
        </p:txBody>
      </p:sp>
    </p:spTree>
    <p:extLst>
      <p:ext uri="{BB962C8B-B14F-4D97-AF65-F5344CB8AC3E}">
        <p14:creationId xmlns:p14="http://schemas.microsoft.com/office/powerpoint/2010/main" val="3911383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6498756-80A0-4917-9501-DD6CC61A03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2017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460A7D-7E29-40BD-8A3C-CCB5001126AE}"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41FD2-FCD0-420C-AEB6-8257261CEB2D}" type="slidenum">
              <a:rPr lang="en-US" smtClean="0"/>
              <a:t>‹#›</a:t>
            </a:fld>
            <a:endParaRPr lang="en-US"/>
          </a:p>
        </p:txBody>
      </p:sp>
      <p:pic>
        <p:nvPicPr>
          <p:cNvPr id="7" name="Picture 6">
            <a:extLst>
              <a:ext uri="{FF2B5EF4-FFF2-40B4-BE49-F238E27FC236}">
                <a16:creationId xmlns:a16="http://schemas.microsoft.com/office/drawing/2014/main" id="{9B51011E-90E4-4727-A9D6-2C7ED16605F0}"/>
              </a:ext>
            </a:extLst>
          </p:cNvPr>
          <p:cNvPicPr>
            <a:picLocks noChangeAspect="1"/>
          </p:cNvPicPr>
          <p:nvPr userDrawn="1"/>
        </p:nvPicPr>
        <p:blipFill>
          <a:blip r:embed="rId2"/>
          <a:stretch>
            <a:fillRect/>
          </a:stretch>
        </p:blipFill>
        <p:spPr>
          <a:xfrm>
            <a:off x="0" y="5742335"/>
            <a:ext cx="5694158" cy="1115665"/>
          </a:xfrm>
          <a:prstGeom prst="rect">
            <a:avLst/>
          </a:prstGeom>
        </p:spPr>
      </p:pic>
      <p:pic>
        <p:nvPicPr>
          <p:cNvPr id="8" name="Picture 7">
            <a:extLst>
              <a:ext uri="{FF2B5EF4-FFF2-40B4-BE49-F238E27FC236}">
                <a16:creationId xmlns:a16="http://schemas.microsoft.com/office/drawing/2014/main" id="{A140E53B-DCA3-47E8-9EEB-31765132C47E}"/>
              </a:ext>
            </a:extLst>
          </p:cNvPr>
          <p:cNvPicPr>
            <a:picLocks noChangeAspect="1"/>
          </p:cNvPicPr>
          <p:nvPr userDrawn="1"/>
        </p:nvPicPr>
        <p:blipFill>
          <a:blip r:embed="rId3"/>
          <a:stretch>
            <a:fillRect/>
          </a:stretch>
        </p:blipFill>
        <p:spPr>
          <a:xfrm>
            <a:off x="9110896" y="6230724"/>
            <a:ext cx="2847079" cy="524301"/>
          </a:xfrm>
          <a:prstGeom prst="rect">
            <a:avLst/>
          </a:prstGeom>
        </p:spPr>
      </p:pic>
    </p:spTree>
    <p:extLst>
      <p:ext uri="{BB962C8B-B14F-4D97-AF65-F5344CB8AC3E}">
        <p14:creationId xmlns:p14="http://schemas.microsoft.com/office/powerpoint/2010/main" val="526525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460A7D-7E29-40BD-8A3C-CCB5001126AE}"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41FD2-FCD0-420C-AEB6-8257261CEB2D}" type="slidenum">
              <a:rPr lang="en-US" smtClean="0"/>
              <a:t>‹#›</a:t>
            </a:fld>
            <a:endParaRPr lang="en-US"/>
          </a:p>
        </p:txBody>
      </p:sp>
      <p:pic>
        <p:nvPicPr>
          <p:cNvPr id="7" name="Picture 6">
            <a:extLst>
              <a:ext uri="{FF2B5EF4-FFF2-40B4-BE49-F238E27FC236}">
                <a16:creationId xmlns:a16="http://schemas.microsoft.com/office/drawing/2014/main" id="{C25AED7B-50F6-4E78-8C5F-5BC541926C1B}"/>
              </a:ext>
            </a:extLst>
          </p:cNvPr>
          <p:cNvPicPr>
            <a:picLocks noChangeAspect="1"/>
          </p:cNvPicPr>
          <p:nvPr userDrawn="1"/>
        </p:nvPicPr>
        <p:blipFill>
          <a:blip r:embed="rId2"/>
          <a:stretch>
            <a:fillRect/>
          </a:stretch>
        </p:blipFill>
        <p:spPr>
          <a:xfrm>
            <a:off x="9234186" y="6347860"/>
            <a:ext cx="2847079" cy="524301"/>
          </a:xfrm>
          <a:prstGeom prst="rect">
            <a:avLst/>
          </a:prstGeom>
        </p:spPr>
      </p:pic>
      <p:pic>
        <p:nvPicPr>
          <p:cNvPr id="8" name="Picture 7">
            <a:extLst>
              <a:ext uri="{FF2B5EF4-FFF2-40B4-BE49-F238E27FC236}">
                <a16:creationId xmlns:a16="http://schemas.microsoft.com/office/drawing/2014/main" id="{52115B89-79A3-4AC1-BA4F-9D0F9556059B}"/>
              </a:ext>
            </a:extLst>
          </p:cNvPr>
          <p:cNvPicPr>
            <a:picLocks noChangeAspect="1"/>
          </p:cNvPicPr>
          <p:nvPr userDrawn="1"/>
        </p:nvPicPr>
        <p:blipFill>
          <a:blip r:embed="rId3"/>
          <a:stretch>
            <a:fillRect/>
          </a:stretch>
        </p:blipFill>
        <p:spPr>
          <a:xfrm>
            <a:off x="-25685" y="5743575"/>
            <a:ext cx="5695950" cy="1114425"/>
          </a:xfrm>
          <a:prstGeom prst="rect">
            <a:avLst/>
          </a:prstGeom>
        </p:spPr>
      </p:pic>
    </p:spTree>
    <p:extLst>
      <p:ext uri="{BB962C8B-B14F-4D97-AF65-F5344CB8AC3E}">
        <p14:creationId xmlns:p14="http://schemas.microsoft.com/office/powerpoint/2010/main" val="1194662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460A7D-7E29-40BD-8A3C-CCB5001126AE}" type="datetimeFigureOut">
              <a:rPr lang="en-US" smtClean="0"/>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41FD2-FCD0-420C-AEB6-8257261CEB2D}" type="slidenum">
              <a:rPr lang="en-US" smtClean="0"/>
              <a:t>‹#›</a:t>
            </a:fld>
            <a:endParaRPr lang="en-US"/>
          </a:p>
        </p:txBody>
      </p:sp>
      <p:pic>
        <p:nvPicPr>
          <p:cNvPr id="8" name="Picture 7">
            <a:extLst>
              <a:ext uri="{FF2B5EF4-FFF2-40B4-BE49-F238E27FC236}">
                <a16:creationId xmlns:a16="http://schemas.microsoft.com/office/drawing/2014/main" id="{32E2F522-A777-4D07-B660-E5670F74D549}"/>
              </a:ext>
            </a:extLst>
          </p:cNvPr>
          <p:cNvPicPr>
            <a:picLocks noChangeAspect="1"/>
          </p:cNvPicPr>
          <p:nvPr userDrawn="1"/>
        </p:nvPicPr>
        <p:blipFill>
          <a:blip r:embed="rId2"/>
          <a:stretch>
            <a:fillRect/>
          </a:stretch>
        </p:blipFill>
        <p:spPr>
          <a:xfrm>
            <a:off x="-25685" y="5743575"/>
            <a:ext cx="5695950" cy="1114425"/>
          </a:xfrm>
          <a:prstGeom prst="rect">
            <a:avLst/>
          </a:prstGeom>
        </p:spPr>
      </p:pic>
      <p:pic>
        <p:nvPicPr>
          <p:cNvPr id="9" name="Picture 8">
            <a:extLst>
              <a:ext uri="{FF2B5EF4-FFF2-40B4-BE49-F238E27FC236}">
                <a16:creationId xmlns:a16="http://schemas.microsoft.com/office/drawing/2014/main" id="{15C78343-8637-4A59-9DC1-0F218EC2D9E3}"/>
              </a:ext>
            </a:extLst>
          </p:cNvPr>
          <p:cNvPicPr>
            <a:picLocks noChangeAspect="1"/>
          </p:cNvPicPr>
          <p:nvPr userDrawn="1"/>
        </p:nvPicPr>
        <p:blipFill>
          <a:blip r:embed="rId3"/>
          <a:stretch>
            <a:fillRect/>
          </a:stretch>
        </p:blipFill>
        <p:spPr>
          <a:xfrm>
            <a:off x="9234186" y="6347860"/>
            <a:ext cx="2847079" cy="524301"/>
          </a:xfrm>
          <a:prstGeom prst="rect">
            <a:avLst/>
          </a:prstGeom>
        </p:spPr>
      </p:pic>
    </p:spTree>
    <p:extLst>
      <p:ext uri="{BB962C8B-B14F-4D97-AF65-F5344CB8AC3E}">
        <p14:creationId xmlns:p14="http://schemas.microsoft.com/office/powerpoint/2010/main" val="3878373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460A7D-7E29-40BD-8A3C-CCB5001126AE}" type="datetimeFigureOut">
              <a:rPr lang="en-US" smtClean="0"/>
              <a:t>2/22/2019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492875"/>
            <a:ext cx="2743200" cy="365125"/>
          </a:xfrm>
        </p:spPr>
        <p:txBody>
          <a:bodyPr/>
          <a:lstStyle/>
          <a:p>
            <a:fld id="{51541FD2-FCD0-420C-AEB6-8257261CEB2D}" type="slidenum">
              <a:rPr lang="en-US" smtClean="0"/>
              <a:t>‹#›</a:t>
            </a:fld>
            <a:endParaRPr lang="en-US"/>
          </a:p>
        </p:txBody>
      </p:sp>
      <p:sp>
        <p:nvSpPr>
          <p:cNvPr id="11" name="Content Placeholder 10">
            <a:extLst>
              <a:ext uri="{FF2B5EF4-FFF2-40B4-BE49-F238E27FC236}">
                <a16:creationId xmlns:a16="http://schemas.microsoft.com/office/drawing/2014/main" id="{05A0CDB4-0B4A-4C9B-AA4A-672965E83769}"/>
              </a:ext>
            </a:extLst>
          </p:cNvPr>
          <p:cNvSpPr>
            <a:spLocks noGrp="1"/>
          </p:cNvSpPr>
          <p:nvPr>
            <p:ph sz="quarter" idx="13"/>
          </p:nvPr>
        </p:nvSpPr>
        <p:spPr>
          <a:xfrm>
            <a:off x="1201738" y="6545263"/>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CADE52A-68BA-448A-8D8A-E1A94397816F}"/>
              </a:ext>
            </a:extLst>
          </p:cNvPr>
          <p:cNvPicPr>
            <a:picLocks noChangeAspect="1"/>
          </p:cNvPicPr>
          <p:nvPr userDrawn="1"/>
        </p:nvPicPr>
        <p:blipFill>
          <a:blip r:embed="rId2"/>
          <a:stretch>
            <a:fillRect/>
          </a:stretch>
        </p:blipFill>
        <p:spPr>
          <a:xfrm>
            <a:off x="-25685" y="5743575"/>
            <a:ext cx="5695950" cy="1114425"/>
          </a:xfrm>
          <a:prstGeom prst="rect">
            <a:avLst/>
          </a:prstGeom>
        </p:spPr>
      </p:pic>
    </p:spTree>
    <p:extLst>
      <p:ext uri="{BB962C8B-B14F-4D97-AF65-F5344CB8AC3E}">
        <p14:creationId xmlns:p14="http://schemas.microsoft.com/office/powerpoint/2010/main" val="314631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460A7D-7E29-40BD-8A3C-CCB5001126AE}" type="datetimeFigureOut">
              <a:rPr lang="en-US" smtClean="0"/>
              <a:t>2/22/2019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541FD2-FCD0-420C-AEB6-8257261CEB2D}" type="slidenum">
              <a:rPr lang="en-US" smtClean="0"/>
              <a:t>‹#›</a:t>
            </a:fld>
            <a:endParaRPr lang="en-US"/>
          </a:p>
        </p:txBody>
      </p:sp>
    </p:spTree>
    <p:extLst>
      <p:ext uri="{BB962C8B-B14F-4D97-AF65-F5344CB8AC3E}">
        <p14:creationId xmlns:p14="http://schemas.microsoft.com/office/powerpoint/2010/main" val="376325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60A7D-7E29-40BD-8A3C-CCB5001126AE}" type="datetimeFigureOut">
              <a:rPr lang="en-US" smtClean="0"/>
              <a:t>2/22/2019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541FD2-FCD0-420C-AEB6-8257261CEB2D}" type="slidenum">
              <a:rPr lang="en-US" smtClean="0"/>
              <a:t>‹#›</a:t>
            </a:fld>
            <a:endParaRPr lang="en-US"/>
          </a:p>
        </p:txBody>
      </p:sp>
    </p:spTree>
    <p:extLst>
      <p:ext uri="{BB962C8B-B14F-4D97-AF65-F5344CB8AC3E}">
        <p14:creationId xmlns:p14="http://schemas.microsoft.com/office/powerpoint/2010/main" val="3288527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460A7D-7E29-40BD-8A3C-CCB5001126AE}" type="datetimeFigureOut">
              <a:rPr lang="en-US" smtClean="0"/>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41FD2-FCD0-420C-AEB6-8257261CEB2D}" type="slidenum">
              <a:rPr lang="en-US" smtClean="0"/>
              <a:t>‹#›</a:t>
            </a:fld>
            <a:endParaRPr lang="en-US"/>
          </a:p>
        </p:txBody>
      </p:sp>
    </p:spTree>
    <p:extLst>
      <p:ext uri="{BB962C8B-B14F-4D97-AF65-F5344CB8AC3E}">
        <p14:creationId xmlns:p14="http://schemas.microsoft.com/office/powerpoint/2010/main" val="2274190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460A7D-7E29-40BD-8A3C-CCB5001126AE}" type="datetimeFigureOut">
              <a:rPr lang="en-US" smtClean="0"/>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41FD2-FCD0-420C-AEB6-8257261CEB2D}" type="slidenum">
              <a:rPr lang="en-US" smtClean="0"/>
              <a:t>‹#›</a:t>
            </a:fld>
            <a:endParaRPr lang="en-US"/>
          </a:p>
        </p:txBody>
      </p:sp>
    </p:spTree>
    <p:extLst>
      <p:ext uri="{BB962C8B-B14F-4D97-AF65-F5344CB8AC3E}">
        <p14:creationId xmlns:p14="http://schemas.microsoft.com/office/powerpoint/2010/main" val="3450445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60A7D-7E29-40BD-8A3C-CCB5001126AE}" type="datetimeFigureOut">
              <a:rPr lang="en-US" smtClean="0"/>
              <a:t>2/22/2019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41FD2-FCD0-420C-AEB6-8257261CEB2D}" type="slidenum">
              <a:rPr lang="en-US" smtClean="0"/>
              <a:t>‹#›</a:t>
            </a:fld>
            <a:endParaRPr lang="en-US"/>
          </a:p>
        </p:txBody>
      </p:sp>
      <p:pic>
        <p:nvPicPr>
          <p:cNvPr id="7" name="Picture 6">
            <a:extLst>
              <a:ext uri="{FF2B5EF4-FFF2-40B4-BE49-F238E27FC236}">
                <a16:creationId xmlns:a16="http://schemas.microsoft.com/office/drawing/2014/main" id="{EE44FD81-12E2-4115-9D98-BB25A771B1D2}"/>
              </a:ext>
            </a:extLst>
          </p:cNvPr>
          <p:cNvPicPr>
            <a:picLocks noChangeAspect="1"/>
          </p:cNvPicPr>
          <p:nvPr userDrawn="1"/>
        </p:nvPicPr>
        <p:blipFill>
          <a:blip r:embed="rId14"/>
          <a:stretch>
            <a:fillRect/>
          </a:stretch>
        </p:blipFill>
        <p:spPr>
          <a:xfrm>
            <a:off x="-25685" y="5743575"/>
            <a:ext cx="5695950" cy="1114425"/>
          </a:xfrm>
          <a:prstGeom prst="rect">
            <a:avLst/>
          </a:prstGeom>
        </p:spPr>
      </p:pic>
      <p:pic>
        <p:nvPicPr>
          <p:cNvPr id="8" name="Picture 7">
            <a:extLst>
              <a:ext uri="{FF2B5EF4-FFF2-40B4-BE49-F238E27FC236}">
                <a16:creationId xmlns:a16="http://schemas.microsoft.com/office/drawing/2014/main" id="{FF59F005-90D7-45ED-922A-5F12D1C90403}"/>
              </a:ext>
            </a:extLst>
          </p:cNvPr>
          <p:cNvPicPr>
            <a:picLocks noChangeAspect="1"/>
          </p:cNvPicPr>
          <p:nvPr userDrawn="1"/>
        </p:nvPicPr>
        <p:blipFill>
          <a:blip r:embed="rId15"/>
          <a:stretch>
            <a:fillRect/>
          </a:stretch>
        </p:blipFill>
        <p:spPr>
          <a:xfrm>
            <a:off x="9110896" y="6230724"/>
            <a:ext cx="2847079" cy="524301"/>
          </a:xfrm>
          <a:prstGeom prst="rect">
            <a:avLst/>
          </a:prstGeom>
        </p:spPr>
      </p:pic>
    </p:spTree>
    <p:extLst>
      <p:ext uri="{BB962C8B-B14F-4D97-AF65-F5344CB8AC3E}">
        <p14:creationId xmlns:p14="http://schemas.microsoft.com/office/powerpoint/2010/main" val="2479298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860AE3-D0FC-44B2-86AF-B2D416420EF3}"/>
              </a:ext>
            </a:extLst>
          </p:cNvPr>
          <p:cNvSpPr>
            <a:spLocks noGrp="1"/>
          </p:cNvSpPr>
          <p:nvPr>
            <p:ph type="ctrTitle"/>
          </p:nvPr>
        </p:nvSpPr>
        <p:spPr/>
        <p:txBody>
          <a:bodyPr>
            <a:normAutofit fontScale="90000"/>
          </a:bodyPr>
          <a:lstStyle/>
          <a:p>
            <a:r>
              <a:rPr lang="en-US" dirty="0"/>
              <a:t>Retention and Turnover of Teachers in Alaska:</a:t>
            </a:r>
            <a:br>
              <a:rPr lang="en-US" dirty="0"/>
            </a:br>
            <a:r>
              <a:rPr lang="en-US" dirty="0"/>
              <a:t>Why it Matters</a:t>
            </a:r>
          </a:p>
        </p:txBody>
      </p:sp>
      <p:sp>
        <p:nvSpPr>
          <p:cNvPr id="7" name="Subtitle 6">
            <a:extLst>
              <a:ext uri="{FF2B5EF4-FFF2-40B4-BE49-F238E27FC236}">
                <a16:creationId xmlns:a16="http://schemas.microsoft.com/office/drawing/2014/main" id="{F6DD1DAE-390C-4896-AE4E-8645574E4ECD}"/>
              </a:ext>
            </a:extLst>
          </p:cNvPr>
          <p:cNvSpPr>
            <a:spLocks noGrp="1"/>
          </p:cNvSpPr>
          <p:nvPr>
            <p:ph type="subTitle" idx="1"/>
          </p:nvPr>
        </p:nvSpPr>
        <p:spPr/>
        <p:txBody>
          <a:bodyPr/>
          <a:lstStyle/>
          <a:p>
            <a:r>
              <a:rPr lang="en-US" dirty="0"/>
              <a:t>Diane Hirshberg</a:t>
            </a:r>
          </a:p>
          <a:p>
            <a:r>
              <a:rPr lang="en-US" dirty="0"/>
              <a:t>Professor of Education Policy</a:t>
            </a:r>
          </a:p>
          <a:p>
            <a:r>
              <a:rPr lang="en-US" dirty="0"/>
              <a:t>UAA Center for Alaska Education Policy Research at ISER</a:t>
            </a:r>
          </a:p>
        </p:txBody>
      </p:sp>
      <p:pic>
        <p:nvPicPr>
          <p:cNvPr id="8" name="Picture 7">
            <a:extLst>
              <a:ext uri="{FF2B5EF4-FFF2-40B4-BE49-F238E27FC236}">
                <a16:creationId xmlns:a16="http://schemas.microsoft.com/office/drawing/2014/main" id="{D221CA8B-D749-442A-BECE-CB8D4FBB0BBD}"/>
              </a:ext>
            </a:extLst>
          </p:cNvPr>
          <p:cNvPicPr>
            <a:picLocks noChangeAspect="1"/>
          </p:cNvPicPr>
          <p:nvPr/>
        </p:nvPicPr>
        <p:blipFill>
          <a:blip r:embed="rId3"/>
          <a:stretch>
            <a:fillRect/>
          </a:stretch>
        </p:blipFill>
        <p:spPr>
          <a:xfrm>
            <a:off x="4582384" y="4891087"/>
            <a:ext cx="3267075" cy="733425"/>
          </a:xfrm>
          <a:prstGeom prst="rect">
            <a:avLst/>
          </a:prstGeom>
        </p:spPr>
      </p:pic>
    </p:spTree>
    <p:extLst>
      <p:ext uri="{BB962C8B-B14F-4D97-AF65-F5344CB8AC3E}">
        <p14:creationId xmlns:p14="http://schemas.microsoft.com/office/powerpoint/2010/main" val="562191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64E4-9B04-4061-BAE8-EE23D12E8F4E}"/>
              </a:ext>
            </a:extLst>
          </p:cNvPr>
          <p:cNvSpPr>
            <a:spLocks noGrp="1"/>
          </p:cNvSpPr>
          <p:nvPr>
            <p:ph type="title"/>
          </p:nvPr>
        </p:nvSpPr>
        <p:spPr/>
        <p:txBody>
          <a:bodyPr/>
          <a:lstStyle/>
          <a:p>
            <a:r>
              <a:rPr lang="en-US" dirty="0"/>
              <a:t>Cost of teacher turnover</a:t>
            </a:r>
          </a:p>
        </p:txBody>
      </p:sp>
      <p:sp>
        <p:nvSpPr>
          <p:cNvPr id="3" name="Content Placeholder 2">
            <a:extLst>
              <a:ext uri="{FF2B5EF4-FFF2-40B4-BE49-F238E27FC236}">
                <a16:creationId xmlns:a16="http://schemas.microsoft.com/office/drawing/2014/main" id="{DB6BD8B2-157D-4612-96F7-B891CFF6CBAA}"/>
              </a:ext>
            </a:extLst>
          </p:cNvPr>
          <p:cNvSpPr>
            <a:spLocks noGrp="1"/>
          </p:cNvSpPr>
          <p:nvPr>
            <p:ph idx="1"/>
          </p:nvPr>
        </p:nvSpPr>
        <p:spPr/>
        <p:txBody>
          <a:bodyPr/>
          <a:lstStyle/>
          <a:p>
            <a:r>
              <a:rPr lang="en-US" dirty="0"/>
              <a:t>Actual costs of teacher turnover likely higher than estimated</a:t>
            </a:r>
          </a:p>
          <a:p>
            <a:r>
              <a:rPr lang="en-US" dirty="0"/>
              <a:t>Not all turnover is bad</a:t>
            </a:r>
          </a:p>
          <a:p>
            <a:r>
              <a:rPr lang="en-US" dirty="0"/>
              <a:t>Retention pays off</a:t>
            </a:r>
          </a:p>
          <a:p>
            <a:endParaRPr lang="en-US" dirty="0"/>
          </a:p>
        </p:txBody>
      </p:sp>
    </p:spTree>
    <p:extLst>
      <p:ext uri="{BB962C8B-B14F-4D97-AF65-F5344CB8AC3E}">
        <p14:creationId xmlns:p14="http://schemas.microsoft.com/office/powerpoint/2010/main" val="4082490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4400" cap="none"/>
              <a:t>Why are teachers leaving?</a:t>
            </a:r>
          </a:p>
        </p:txBody>
      </p:sp>
      <p:pic>
        <p:nvPicPr>
          <p:cNvPr id="5" name="Picture 4">
            <a:extLst>
              <a:ext uri="{FF2B5EF4-FFF2-40B4-BE49-F238E27FC236}">
                <a16:creationId xmlns:a16="http://schemas.microsoft.com/office/drawing/2014/main" id="{F8757FA3-2C4D-4C8F-9678-80E0C790124C}"/>
              </a:ext>
            </a:extLst>
          </p:cNvPr>
          <p:cNvPicPr>
            <a:picLocks noChangeAspect="1"/>
          </p:cNvPicPr>
          <p:nvPr/>
        </p:nvPicPr>
        <p:blipFill rotWithShape="1">
          <a:blip r:embed="rId3"/>
          <a:srcRect l="17567"/>
          <a:stretch/>
        </p:blipFill>
        <p:spPr>
          <a:xfrm>
            <a:off x="4654297" y="10"/>
            <a:ext cx="7537704" cy="6857990"/>
          </a:xfrm>
          <a:prstGeom prst="rect">
            <a:avLst/>
          </a:prstGeom>
        </p:spPr>
      </p:pic>
    </p:spTree>
    <p:extLst>
      <p:ext uri="{BB962C8B-B14F-4D97-AF65-F5344CB8AC3E}">
        <p14:creationId xmlns:p14="http://schemas.microsoft.com/office/powerpoint/2010/main" val="3018992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Alaska teacher salaries…	</a:t>
            </a:r>
          </a:p>
        </p:txBody>
      </p:sp>
      <p:pic>
        <p:nvPicPr>
          <p:cNvPr id="4" name="Picture 3"/>
          <p:cNvPicPr>
            <a:picLocks noChangeAspect="1"/>
          </p:cNvPicPr>
          <p:nvPr/>
        </p:nvPicPr>
        <p:blipFill>
          <a:blip r:embed="rId3"/>
          <a:stretch>
            <a:fillRect/>
          </a:stretch>
        </p:blipFill>
        <p:spPr>
          <a:xfrm>
            <a:off x="0" y="5743575"/>
            <a:ext cx="5695950" cy="1114425"/>
          </a:xfrm>
          <a:prstGeom prst="rect">
            <a:avLst/>
          </a:prstGeom>
        </p:spPr>
      </p:pic>
      <p:sp>
        <p:nvSpPr>
          <p:cNvPr id="3" name="Content Placeholder 2"/>
          <p:cNvSpPr>
            <a:spLocks noGrp="1"/>
          </p:cNvSpPr>
          <p:nvPr>
            <p:ph idx="1"/>
          </p:nvPr>
        </p:nvSpPr>
        <p:spPr/>
        <p:txBody>
          <a:bodyPr>
            <a:normAutofit fontScale="92500" lnSpcReduction="10000"/>
          </a:bodyPr>
          <a:lstStyle/>
          <a:p>
            <a:pPr marL="0" indent="0">
              <a:buNone/>
            </a:pPr>
            <a:r>
              <a:rPr lang="en-US" sz="3500" b="1" dirty="0"/>
              <a:t>…are about 15% below where they should be (statewide).</a:t>
            </a:r>
          </a:p>
          <a:p>
            <a:pPr marL="0" indent="0">
              <a:buNone/>
            </a:pPr>
            <a:endParaRPr lang="en-US" dirty="0"/>
          </a:p>
          <a:p>
            <a:pPr marL="0" indent="0">
              <a:buNone/>
            </a:pPr>
            <a:r>
              <a:rPr lang="en-US" dirty="0"/>
              <a:t>Salary needed to </a:t>
            </a:r>
            <a:r>
              <a:rPr lang="en-US" b="1" dirty="0"/>
              <a:t>attract and retain high quality teachers </a:t>
            </a:r>
            <a:r>
              <a:rPr lang="en-US" dirty="0"/>
              <a:t>varies significantly by community and depends heavily on working conditions there. </a:t>
            </a:r>
          </a:p>
          <a:p>
            <a:pPr marL="0" indent="0">
              <a:buNone/>
            </a:pPr>
            <a:endParaRPr lang="en-US" dirty="0"/>
          </a:p>
          <a:p>
            <a:pPr marL="0" indent="0">
              <a:buNone/>
            </a:pPr>
            <a:r>
              <a:rPr lang="en-US" dirty="0"/>
              <a:t>There is a 116% difference between lowest and highest recommended salaries. </a:t>
            </a:r>
          </a:p>
          <a:p>
            <a:pPr marL="0" indent="0">
              <a:buNone/>
            </a:pPr>
            <a:endParaRPr lang="en-US" dirty="0"/>
          </a:p>
          <a:p>
            <a:pPr marL="0" indent="0">
              <a:buNone/>
            </a:pPr>
            <a:endParaRPr lang="en-US" dirty="0"/>
          </a:p>
          <a:p>
            <a:pPr marL="0" indent="0" algn="r">
              <a:buNone/>
            </a:pPr>
            <a:r>
              <a:rPr lang="en-US" sz="2100" dirty="0">
                <a:solidFill>
                  <a:schemeClr val="bg1">
                    <a:lumMod val="50000"/>
                  </a:schemeClr>
                </a:solidFill>
              </a:rPr>
              <a:t>Salary &amp; Benefits Schedule and Teacher Tenure Study (2015)</a:t>
            </a:r>
          </a:p>
          <a:p>
            <a:pPr marL="0" indent="0">
              <a:buNone/>
            </a:pPr>
            <a:endParaRPr lang="en-US" dirty="0"/>
          </a:p>
        </p:txBody>
      </p:sp>
    </p:spTree>
    <p:extLst>
      <p:ext uri="{BB962C8B-B14F-4D97-AF65-F5344CB8AC3E}">
        <p14:creationId xmlns:p14="http://schemas.microsoft.com/office/powerpoint/2010/main" val="441429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Teacher turnover…</a:t>
            </a:r>
          </a:p>
        </p:txBody>
      </p:sp>
      <p:pic>
        <p:nvPicPr>
          <p:cNvPr id="4" name="Picture 3"/>
          <p:cNvPicPr>
            <a:picLocks noChangeAspect="1"/>
          </p:cNvPicPr>
          <p:nvPr/>
        </p:nvPicPr>
        <p:blipFill>
          <a:blip r:embed="rId3"/>
          <a:stretch>
            <a:fillRect/>
          </a:stretch>
        </p:blipFill>
        <p:spPr>
          <a:xfrm>
            <a:off x="0" y="5743575"/>
            <a:ext cx="5695950" cy="1114425"/>
          </a:xfrm>
          <a:prstGeom prst="rect">
            <a:avLst/>
          </a:prstGeom>
        </p:spPr>
      </p:pic>
      <p:sp>
        <p:nvSpPr>
          <p:cNvPr id="3" name="Content Placeholder 2"/>
          <p:cNvSpPr>
            <a:spLocks noGrp="1"/>
          </p:cNvSpPr>
          <p:nvPr>
            <p:ph idx="1"/>
          </p:nvPr>
        </p:nvSpPr>
        <p:spPr/>
        <p:txBody>
          <a:bodyPr>
            <a:normAutofit/>
          </a:bodyPr>
          <a:lstStyle/>
          <a:p>
            <a:pPr marL="0" indent="0">
              <a:buNone/>
            </a:pPr>
            <a:r>
              <a:rPr lang="en-US" sz="3500" b="1" dirty="0"/>
              <a:t>…cannot be “fixed” with salary alone.</a:t>
            </a:r>
          </a:p>
          <a:p>
            <a:pPr marL="0" indent="0">
              <a:buNone/>
            </a:pPr>
            <a:endParaRPr lang="en-US" dirty="0"/>
          </a:p>
          <a:p>
            <a:pPr marL="0" indent="0">
              <a:buNone/>
            </a:pPr>
            <a:r>
              <a:rPr lang="en-US" dirty="0"/>
              <a:t>Compensation matters, but working conditions are a bigger factor in teacher turnover decisions than pay.</a:t>
            </a:r>
          </a:p>
          <a:p>
            <a:pPr marL="0" indent="0">
              <a:buNone/>
            </a:pPr>
            <a:endParaRPr lang="en-US" dirty="0"/>
          </a:p>
          <a:p>
            <a:pPr marL="0" indent="0">
              <a:buNone/>
            </a:pPr>
            <a:endParaRPr lang="en-US" dirty="0"/>
          </a:p>
          <a:p>
            <a:pPr marL="0" indent="0" algn="r">
              <a:lnSpc>
                <a:spcPct val="100000"/>
              </a:lnSpc>
              <a:spcBef>
                <a:spcPts val="0"/>
              </a:spcBef>
              <a:buNone/>
            </a:pPr>
            <a:br>
              <a:rPr lang="en-US" dirty="0"/>
            </a:br>
            <a:r>
              <a:rPr lang="en-US" sz="2000" dirty="0">
                <a:solidFill>
                  <a:schemeClr val="bg1">
                    <a:lumMod val="50000"/>
                  </a:schemeClr>
                </a:solidFill>
              </a:rPr>
              <a:t>It’s more than just dollars: Problematizing salary as the sole mechanism </a:t>
            </a:r>
          </a:p>
          <a:p>
            <a:pPr marL="0" indent="0" algn="r">
              <a:lnSpc>
                <a:spcPct val="100000"/>
              </a:lnSpc>
              <a:spcBef>
                <a:spcPts val="0"/>
              </a:spcBef>
              <a:buNone/>
            </a:pPr>
            <a:r>
              <a:rPr lang="en-US" sz="2000" dirty="0">
                <a:solidFill>
                  <a:schemeClr val="bg1">
                    <a:lumMod val="50000"/>
                  </a:schemeClr>
                </a:solidFill>
              </a:rPr>
              <a:t>for recruiting and retaining teachers in rural Alaska (2018)</a:t>
            </a:r>
            <a:endParaRPr lang="en-US" dirty="0">
              <a:solidFill>
                <a:schemeClr val="bg1">
                  <a:lumMod val="50000"/>
                </a:schemeClr>
              </a:solidFill>
            </a:endParaRPr>
          </a:p>
        </p:txBody>
      </p:sp>
    </p:spTree>
    <p:extLst>
      <p:ext uri="{BB962C8B-B14F-4D97-AF65-F5344CB8AC3E}">
        <p14:creationId xmlns:p14="http://schemas.microsoft.com/office/powerpoint/2010/main" val="162271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Statewide Survey of Teachers</a:t>
            </a:r>
          </a:p>
        </p:txBody>
      </p:sp>
      <p:sp>
        <p:nvSpPr>
          <p:cNvPr id="3" name="Content Placeholder 2"/>
          <p:cNvSpPr>
            <a:spLocks noGrp="1"/>
          </p:cNvSpPr>
          <p:nvPr>
            <p:ph idx="1"/>
          </p:nvPr>
        </p:nvSpPr>
        <p:spPr/>
        <p:txBody>
          <a:bodyPr/>
          <a:lstStyle/>
          <a:p>
            <a:r>
              <a:rPr lang="en-US" dirty="0"/>
              <a:t>Initial round N=290 </a:t>
            </a:r>
          </a:p>
          <a:p>
            <a:r>
              <a:rPr lang="en-US" dirty="0"/>
              <a:t>Response Rate = 29%</a:t>
            </a:r>
          </a:p>
          <a:p>
            <a:r>
              <a:rPr lang="en-US" dirty="0"/>
              <a:t>17 rural districts</a:t>
            </a:r>
          </a:p>
          <a:p>
            <a:r>
              <a:rPr lang="en-US" dirty="0"/>
              <a:t>111 Elementary</a:t>
            </a:r>
          </a:p>
          <a:p>
            <a:r>
              <a:rPr lang="en-US" dirty="0"/>
              <a:t>89 Secondary</a:t>
            </a:r>
          </a:p>
          <a:p>
            <a:r>
              <a:rPr lang="en-US" dirty="0"/>
              <a:t>73 Both</a:t>
            </a:r>
          </a:p>
          <a:p>
            <a:r>
              <a:rPr lang="en-US" dirty="0"/>
              <a:t>Matched with what actually did</a:t>
            </a:r>
          </a:p>
        </p:txBody>
      </p:sp>
      <p:sp>
        <p:nvSpPr>
          <p:cNvPr id="4" name="Slide Number Placeholder 3"/>
          <p:cNvSpPr>
            <a:spLocks noGrp="1"/>
          </p:cNvSpPr>
          <p:nvPr>
            <p:ph type="sldNum" sz="quarter" idx="12"/>
          </p:nvPr>
        </p:nvSpPr>
        <p:spPr/>
        <p:txBody>
          <a:bodyPr/>
          <a:lstStyle/>
          <a:p>
            <a:pPr>
              <a:defRPr/>
            </a:pPr>
            <a:fld id="{60977989-53CB-4868-A816-D6B4F2C4064B}" type="slidenum">
              <a:rPr lang="en-US" smtClean="0">
                <a:solidFill>
                  <a:srgbClr val="FFFFFF"/>
                </a:solidFill>
              </a:rPr>
              <a:pPr>
                <a:defRPr/>
              </a:pPr>
              <a:t>14</a:t>
            </a:fld>
            <a:endParaRPr lang="en-US">
              <a:solidFill>
                <a:srgbClr val="FFFFFF"/>
              </a:solidFill>
            </a:endParaRPr>
          </a:p>
        </p:txBody>
      </p:sp>
    </p:spTree>
    <p:extLst>
      <p:ext uri="{BB962C8B-B14F-4D97-AF65-F5344CB8AC3E}">
        <p14:creationId xmlns:p14="http://schemas.microsoft.com/office/powerpoint/2010/main" val="298209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838200"/>
          </a:xfrm>
        </p:spPr>
        <p:txBody>
          <a:bodyPr>
            <a:normAutofit fontScale="90000"/>
          </a:bodyPr>
          <a:lstStyle/>
          <a:p>
            <a:r>
              <a:rPr lang="en-US" sz="3600" dirty="0"/>
              <a:t>How satisfied are you with each of these aspects of your current job? </a:t>
            </a:r>
          </a:p>
        </p:txBody>
      </p:sp>
      <p:sp>
        <p:nvSpPr>
          <p:cNvPr id="3" name="Slide Number Placeholder 2"/>
          <p:cNvSpPr>
            <a:spLocks noGrp="1"/>
          </p:cNvSpPr>
          <p:nvPr>
            <p:ph type="sldNum" sz="quarter" idx="12"/>
          </p:nvPr>
        </p:nvSpPr>
        <p:spPr/>
        <p:txBody>
          <a:bodyPr/>
          <a:lstStyle/>
          <a:p>
            <a:pPr>
              <a:defRPr/>
            </a:pPr>
            <a:fld id="{CC1AF0E5-2F52-4728-8075-D00C7BF44F9F}" type="slidenum">
              <a:rPr lang="en-US" smtClean="0">
                <a:solidFill>
                  <a:srgbClr val="FFFFFF"/>
                </a:solidFill>
              </a:rPr>
              <a:pPr>
                <a:defRPr/>
              </a:pPr>
              <a:t>15</a:t>
            </a:fld>
            <a:endParaRPr lang="en-US">
              <a:solidFill>
                <a:srgbClr val="FFFFFF"/>
              </a:solidFill>
            </a:endParaRPr>
          </a:p>
        </p:txBody>
      </p:sp>
      <p:graphicFrame>
        <p:nvGraphicFramePr>
          <p:cNvPr id="6" name="Chart 5"/>
          <p:cNvGraphicFramePr>
            <a:graphicFrameLocks/>
          </p:cNvGraphicFramePr>
          <p:nvPr>
            <p:extLst/>
          </p:nvPr>
        </p:nvGraphicFramePr>
        <p:xfrm>
          <a:off x="1809751" y="1514476"/>
          <a:ext cx="7724775" cy="49244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4876800" y="1447801"/>
            <a:ext cx="3352800" cy="371475"/>
          </a:xfrm>
          <a:prstGeom prst="rect">
            <a:avLst/>
          </a:prstGeom>
          <a:noFill/>
        </p:spPr>
        <p:txBody>
          <a:bodyPr wrap="square" rtlCol="0">
            <a:spAutoFit/>
          </a:bodyPr>
          <a:lstStyle/>
          <a:p>
            <a:r>
              <a:rPr lang="en-US" dirty="0"/>
              <a:t>Percent DISSATISFIED</a:t>
            </a:r>
          </a:p>
        </p:txBody>
      </p:sp>
    </p:spTree>
    <p:extLst>
      <p:ext uri="{BB962C8B-B14F-4D97-AF65-F5344CB8AC3E}">
        <p14:creationId xmlns:p14="http://schemas.microsoft.com/office/powerpoint/2010/main" val="3997960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914400"/>
          </a:xfrm>
        </p:spPr>
        <p:txBody>
          <a:bodyPr/>
          <a:lstStyle/>
          <a:p>
            <a:r>
              <a:rPr lang="en-US" dirty="0"/>
              <a:t>Administration</a:t>
            </a:r>
          </a:p>
        </p:txBody>
      </p:sp>
      <p:sp>
        <p:nvSpPr>
          <p:cNvPr id="4" name="Slide Number Placeholder 3"/>
          <p:cNvSpPr>
            <a:spLocks noGrp="1"/>
          </p:cNvSpPr>
          <p:nvPr>
            <p:ph type="sldNum" sz="quarter" idx="12"/>
          </p:nvPr>
        </p:nvSpPr>
        <p:spPr/>
        <p:txBody>
          <a:bodyPr/>
          <a:lstStyle/>
          <a:p>
            <a:pPr>
              <a:defRPr/>
            </a:pPr>
            <a:fld id="{A6498756-80A0-4917-9501-DD6CC61A03B2}" type="slidenum">
              <a:rPr lang="en-US" smtClean="0">
                <a:solidFill>
                  <a:srgbClr val="FFFFFF"/>
                </a:solidFill>
              </a:rPr>
              <a:pPr>
                <a:defRPr/>
              </a:pPr>
              <a:t>16</a:t>
            </a:fld>
            <a:endParaRPr lang="en-US">
              <a:solidFill>
                <a:srgbClr val="FFFFFF"/>
              </a:solidFill>
            </a:endParaRPr>
          </a:p>
        </p:txBody>
      </p:sp>
      <p:graphicFrame>
        <p:nvGraphicFramePr>
          <p:cNvPr id="6" name="Table Placeholder 5"/>
          <p:cNvGraphicFramePr>
            <a:graphicFrameLocks noGrp="1"/>
          </p:cNvGraphicFramePr>
          <p:nvPr>
            <p:ph type="tbl" idx="1"/>
            <p:extLst/>
          </p:nvPr>
        </p:nvGraphicFramePr>
        <p:xfrm>
          <a:off x="1992086" y="1758043"/>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5334000" y="1447800"/>
            <a:ext cx="3657600" cy="457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Percent DISAGREE</a:t>
            </a:r>
          </a:p>
        </p:txBody>
      </p:sp>
    </p:spTree>
    <p:extLst>
      <p:ext uri="{BB962C8B-B14F-4D97-AF65-F5344CB8AC3E}">
        <p14:creationId xmlns:p14="http://schemas.microsoft.com/office/powerpoint/2010/main" val="437734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838200"/>
          </a:xfrm>
        </p:spPr>
        <p:txBody>
          <a:bodyPr/>
          <a:lstStyle/>
          <a:p>
            <a:r>
              <a:rPr lang="en-US" dirty="0"/>
              <a:t>Community Support for School</a:t>
            </a:r>
          </a:p>
        </p:txBody>
      </p:sp>
      <p:sp>
        <p:nvSpPr>
          <p:cNvPr id="4" name="Slide Number Placeholder 3"/>
          <p:cNvSpPr>
            <a:spLocks noGrp="1"/>
          </p:cNvSpPr>
          <p:nvPr>
            <p:ph type="sldNum" sz="quarter" idx="12"/>
          </p:nvPr>
        </p:nvSpPr>
        <p:spPr/>
        <p:txBody>
          <a:bodyPr/>
          <a:lstStyle/>
          <a:p>
            <a:pPr>
              <a:defRPr/>
            </a:pPr>
            <a:fld id="{A6498756-80A0-4917-9501-DD6CC61A03B2}" type="slidenum">
              <a:rPr lang="en-US" smtClean="0">
                <a:solidFill>
                  <a:srgbClr val="FFFFFF"/>
                </a:solidFill>
              </a:rPr>
              <a:pPr>
                <a:defRPr/>
              </a:pPr>
              <a:t>17</a:t>
            </a:fld>
            <a:endParaRPr lang="en-US">
              <a:solidFill>
                <a:srgbClr val="FFFFFF"/>
              </a:solidFill>
            </a:endParaRPr>
          </a:p>
        </p:txBody>
      </p:sp>
      <p:sp>
        <p:nvSpPr>
          <p:cNvPr id="7" name="TextBox 1"/>
          <p:cNvSpPr txBox="1"/>
          <p:nvPr/>
        </p:nvSpPr>
        <p:spPr>
          <a:xfrm>
            <a:off x="5334000" y="1447800"/>
            <a:ext cx="3657600" cy="457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Percent DISAGREE</a:t>
            </a:r>
          </a:p>
        </p:txBody>
      </p:sp>
      <p:graphicFrame>
        <p:nvGraphicFramePr>
          <p:cNvPr id="9" name="Table Placeholder 8"/>
          <p:cNvGraphicFramePr>
            <a:graphicFrameLocks noGrp="1"/>
          </p:cNvGraphicFramePr>
          <p:nvPr>
            <p:ph type="tbl" idx="1"/>
            <p:extLst/>
          </p:nvPr>
        </p:nvGraphicFramePr>
        <p:xfrm>
          <a:off x="1982814" y="1447800"/>
          <a:ext cx="8229600" cy="45242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9021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D2F4B3-D460-4B5D-AAA8-7CFA00D5FD06}"/>
              </a:ext>
            </a:extLst>
          </p:cNvPr>
          <p:cNvSpPr>
            <a:spLocks noGrp="1"/>
          </p:cNvSpPr>
          <p:nvPr>
            <p:ph type="title"/>
          </p:nvPr>
        </p:nvSpPr>
        <p:spPr/>
        <p:txBody>
          <a:bodyPr/>
          <a:lstStyle/>
          <a:p>
            <a:r>
              <a:rPr lang="en-US" dirty="0"/>
              <a:t>What can we do?</a:t>
            </a:r>
          </a:p>
        </p:txBody>
      </p:sp>
      <p:sp>
        <p:nvSpPr>
          <p:cNvPr id="3" name="Content Placeholder 2"/>
          <p:cNvSpPr>
            <a:spLocks noGrp="1"/>
          </p:cNvSpPr>
          <p:nvPr>
            <p:ph idx="1"/>
          </p:nvPr>
        </p:nvSpPr>
        <p:spPr/>
        <p:txBody>
          <a:bodyPr>
            <a:normAutofit fontScale="92500" lnSpcReduction="10000"/>
          </a:bodyPr>
          <a:lstStyle/>
          <a:p>
            <a:r>
              <a:rPr lang="en-US" dirty="0"/>
              <a:t>Grow more of our own</a:t>
            </a:r>
          </a:p>
          <a:p>
            <a:pPr lvl="1"/>
            <a:r>
              <a:rPr lang="en-US" dirty="0"/>
              <a:t>Too few teachers home grown, from rural and/or Indigenous backgrounds; &lt; 5% teachers are Alaska Native</a:t>
            </a:r>
          </a:p>
          <a:p>
            <a:r>
              <a:rPr lang="en-US" dirty="0" err="1"/>
              <a:t>ncourage</a:t>
            </a:r>
            <a:r>
              <a:rPr lang="en-US" dirty="0"/>
              <a:t> youth in your communities to go to college</a:t>
            </a:r>
          </a:p>
          <a:p>
            <a:r>
              <a:rPr lang="en-US" dirty="0"/>
              <a:t>Ask current teachers to mentor students</a:t>
            </a:r>
          </a:p>
          <a:p>
            <a:r>
              <a:rPr lang="en-US" dirty="0"/>
              <a:t>Pay for H.S. graduates to get a teaching degree (e.g., LKSD)/take advantage of loan forgiveness (state Teacher Education Loan)</a:t>
            </a:r>
          </a:p>
          <a:p>
            <a:r>
              <a:rPr lang="en-US" dirty="0"/>
              <a:t>Raise the status of teachers in your community – make it a desired profession</a:t>
            </a:r>
          </a:p>
          <a:p>
            <a:r>
              <a:rPr lang="en-US" dirty="0"/>
              <a:t>Find out why teachers in your districts might be leaving… address issues that you can affect…</a:t>
            </a:r>
          </a:p>
          <a:p>
            <a:endParaRPr lang="en-US" dirty="0"/>
          </a:p>
        </p:txBody>
      </p:sp>
      <p:sp>
        <p:nvSpPr>
          <p:cNvPr id="4" name="Slide Number Placeholder 3"/>
          <p:cNvSpPr>
            <a:spLocks noGrp="1"/>
          </p:cNvSpPr>
          <p:nvPr>
            <p:ph type="sldNum" sz="quarter" idx="12"/>
          </p:nvPr>
        </p:nvSpPr>
        <p:spPr/>
        <p:txBody>
          <a:bodyPr/>
          <a:lstStyle/>
          <a:p>
            <a:pPr>
              <a:defRPr/>
            </a:pPr>
            <a:fld id="{60977989-53CB-4868-A816-D6B4F2C4064B}" type="slidenum">
              <a:rPr lang="en-US" smtClean="0"/>
              <a:pPr>
                <a:defRPr/>
              </a:pPr>
              <a:t>18</a:t>
            </a:fld>
            <a:endParaRPr lang="en-US"/>
          </a:p>
        </p:txBody>
      </p:sp>
    </p:spTree>
    <p:extLst>
      <p:ext uri="{BB962C8B-B14F-4D97-AF65-F5344CB8AC3E}">
        <p14:creationId xmlns:p14="http://schemas.microsoft.com/office/powerpoint/2010/main" val="2094795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7B9FF-8DF9-40D2-B31B-BE500FEC6AFB}"/>
              </a:ext>
            </a:extLst>
          </p:cNvPr>
          <p:cNvSpPr>
            <a:spLocks noGrp="1"/>
          </p:cNvSpPr>
          <p:nvPr>
            <p:ph type="title"/>
          </p:nvPr>
        </p:nvSpPr>
        <p:spPr>
          <a:xfrm>
            <a:off x="7535825" y="982132"/>
            <a:ext cx="3360772" cy="1303867"/>
          </a:xfrm>
        </p:spPr>
        <p:txBody>
          <a:bodyPr>
            <a:normAutofit/>
          </a:bodyPr>
          <a:lstStyle/>
          <a:p>
            <a:r>
              <a:rPr lang="en-US" dirty="0"/>
              <a:t>Questions?</a:t>
            </a:r>
          </a:p>
        </p:txBody>
      </p:sp>
      <p:pic>
        <p:nvPicPr>
          <p:cNvPr id="5" name="Picture 4" descr="A truck driving down a dirt road&#10;&#10;Description automatically generated">
            <a:extLst>
              <a:ext uri="{FF2B5EF4-FFF2-40B4-BE49-F238E27FC236}">
                <a16:creationId xmlns:a16="http://schemas.microsoft.com/office/drawing/2014/main" id="{07B78E2F-1654-4A0C-9D82-AF535D6DEF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33"/>
          <a:stretch/>
        </p:blipFill>
        <p:spPr>
          <a:xfrm>
            <a:off x="1412683" y="1410208"/>
            <a:ext cx="5278777" cy="3858780"/>
          </a:xfrm>
          <a:prstGeom prst="rect">
            <a:avLst/>
          </a:prstGeom>
        </p:spPr>
      </p:pic>
      <p:sp>
        <p:nvSpPr>
          <p:cNvPr id="3" name="Content Placeholder 2">
            <a:extLst>
              <a:ext uri="{FF2B5EF4-FFF2-40B4-BE49-F238E27FC236}">
                <a16:creationId xmlns:a16="http://schemas.microsoft.com/office/drawing/2014/main" id="{15EDC73A-C80D-47E0-8111-30A0BB1C1CA8}"/>
              </a:ext>
            </a:extLst>
          </p:cNvPr>
          <p:cNvSpPr>
            <a:spLocks noGrp="1"/>
          </p:cNvSpPr>
          <p:nvPr>
            <p:ph idx="1"/>
          </p:nvPr>
        </p:nvSpPr>
        <p:spPr>
          <a:xfrm>
            <a:off x="7535824" y="2556932"/>
            <a:ext cx="4137192" cy="3318936"/>
          </a:xfrm>
        </p:spPr>
        <p:txBody>
          <a:bodyPr>
            <a:normAutofit/>
          </a:bodyPr>
          <a:lstStyle/>
          <a:p>
            <a:pPr marL="0" indent="0">
              <a:buNone/>
            </a:pPr>
            <a:r>
              <a:rPr lang="en-US" dirty="0"/>
              <a:t>Contact:</a:t>
            </a:r>
          </a:p>
          <a:p>
            <a:pPr marL="0" indent="0">
              <a:spcBef>
                <a:spcPts val="0"/>
              </a:spcBef>
              <a:spcAft>
                <a:spcPts val="0"/>
              </a:spcAft>
              <a:buNone/>
            </a:pPr>
            <a:r>
              <a:rPr lang="en-US" dirty="0"/>
              <a:t>Diane Hirshberg</a:t>
            </a:r>
          </a:p>
          <a:p>
            <a:pPr marL="0" indent="0">
              <a:spcBef>
                <a:spcPts val="0"/>
              </a:spcBef>
              <a:spcAft>
                <a:spcPts val="0"/>
              </a:spcAft>
              <a:buNone/>
            </a:pPr>
            <a:r>
              <a:rPr lang="en-US" dirty="0"/>
              <a:t>dbhirshberg@alaska.edu</a:t>
            </a:r>
          </a:p>
        </p:txBody>
      </p:sp>
    </p:spTree>
    <p:extLst>
      <p:ext uri="{BB962C8B-B14F-4D97-AF65-F5344CB8AC3E}">
        <p14:creationId xmlns:p14="http://schemas.microsoft.com/office/powerpoint/2010/main" val="2736840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EA5E1E-204D-4BA2-B1CF-0299E057CA22}"/>
              </a:ext>
            </a:extLst>
          </p:cNvPr>
          <p:cNvPicPr>
            <a:picLocks noChangeAspect="1"/>
          </p:cNvPicPr>
          <p:nvPr/>
        </p:nvPicPr>
        <p:blipFill>
          <a:blip r:embed="rId3"/>
          <a:stretch>
            <a:fillRect/>
          </a:stretch>
        </p:blipFill>
        <p:spPr>
          <a:xfrm>
            <a:off x="2381957" y="643466"/>
            <a:ext cx="7428086" cy="5571067"/>
          </a:xfrm>
          <a:prstGeom prst="rect">
            <a:avLst/>
          </a:prstGeom>
        </p:spPr>
      </p:pic>
    </p:spTree>
    <p:extLst>
      <p:ext uri="{BB962C8B-B14F-4D97-AF65-F5344CB8AC3E}">
        <p14:creationId xmlns:p14="http://schemas.microsoft.com/office/powerpoint/2010/main" val="1992970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107D862-B037-4A80-9564-4B07D73F65C2}"/>
              </a:ext>
            </a:extLst>
          </p:cNvPr>
          <p:cNvPicPr>
            <a:picLocks noGrp="1" noChangeAspect="1"/>
          </p:cNvPicPr>
          <p:nvPr>
            <p:ph idx="1"/>
          </p:nvPr>
        </p:nvPicPr>
        <p:blipFill>
          <a:blip r:embed="rId3" cstate="print"/>
          <a:stretch>
            <a:fillRect/>
          </a:stretch>
        </p:blipFill>
        <p:spPr>
          <a:xfrm>
            <a:off x="1791268" y="553791"/>
            <a:ext cx="9154284" cy="5127879"/>
          </a:xfrm>
          <a:prstGeom prst="rect">
            <a:avLst/>
          </a:prstGeom>
        </p:spPr>
      </p:pic>
    </p:spTree>
    <p:extLst>
      <p:ext uri="{BB962C8B-B14F-4D97-AF65-F5344CB8AC3E}">
        <p14:creationId xmlns:p14="http://schemas.microsoft.com/office/powerpoint/2010/main" val="3821598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09800" y="65314"/>
            <a:ext cx="7772400" cy="1295400"/>
          </a:xfrm>
        </p:spPr>
        <p:txBody>
          <a:bodyPr/>
          <a:lstStyle/>
          <a:p>
            <a:r>
              <a:rPr lang="en-US" dirty="0"/>
              <a:t>Turnover adds up over time…</a:t>
            </a:r>
          </a:p>
        </p:txBody>
      </p:sp>
      <p:sp>
        <p:nvSpPr>
          <p:cNvPr id="4" name="Slide Number Placeholder 3"/>
          <p:cNvSpPr>
            <a:spLocks noGrp="1"/>
          </p:cNvSpPr>
          <p:nvPr>
            <p:ph type="sldNum" sz="quarter" idx="12"/>
          </p:nvPr>
        </p:nvSpPr>
        <p:spPr/>
        <p:txBody>
          <a:bodyPr/>
          <a:lstStyle/>
          <a:p>
            <a:pPr>
              <a:defRPr/>
            </a:pPr>
            <a:fld id="{60977989-53CB-4868-A816-D6B4F2C4064B}" type="slidenum">
              <a:rPr lang="en-US" smtClean="0">
                <a:solidFill>
                  <a:srgbClr val="FFFFFF"/>
                </a:solidFill>
              </a:rPr>
              <a:pPr>
                <a:defRPr/>
              </a:pPr>
              <a:t>4</a:t>
            </a:fld>
            <a:endParaRPr lang="en-US">
              <a:solidFill>
                <a:srgbClr val="FFFFFF"/>
              </a:solidFill>
            </a:endParaRPr>
          </a:p>
        </p:txBody>
      </p:sp>
      <p:graphicFrame>
        <p:nvGraphicFramePr>
          <p:cNvPr id="6" name="Chart 5"/>
          <p:cNvGraphicFramePr>
            <a:graphicFrameLocks/>
          </p:cNvGraphicFramePr>
          <p:nvPr>
            <p:extLst/>
          </p:nvPr>
        </p:nvGraphicFramePr>
        <p:xfrm>
          <a:off x="2590800" y="1386142"/>
          <a:ext cx="6553200" cy="51099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9181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In Alaska high teacher turnover correlated with poor student achievement</a:t>
            </a:r>
          </a:p>
        </p:txBody>
      </p:sp>
      <p:sp>
        <p:nvSpPr>
          <p:cNvPr id="3" name="Slide Number Placeholder 2"/>
          <p:cNvSpPr>
            <a:spLocks noGrp="1"/>
          </p:cNvSpPr>
          <p:nvPr>
            <p:ph type="sldNum" sz="quarter" idx="10"/>
          </p:nvPr>
        </p:nvSpPr>
        <p:spPr/>
        <p:txBody>
          <a:bodyPr/>
          <a:lstStyle/>
          <a:p>
            <a:pPr>
              <a:defRPr/>
            </a:pPr>
            <a:fld id="{CC1AF0E5-2F52-4728-8075-D00C7BF44F9F}" type="slidenum">
              <a:rPr lang="en-US" sz="1800" kern="0">
                <a:solidFill>
                  <a:srgbClr val="FFFFFF"/>
                </a:solidFill>
              </a:rPr>
              <a:pPr>
                <a:defRPr/>
              </a:pPr>
              <a:t>5</a:t>
            </a:fld>
            <a:endParaRPr lang="en-US" sz="1800" kern="0">
              <a:solidFill>
                <a:srgbClr val="FFFFFF"/>
              </a:solidFill>
            </a:endParaRPr>
          </a:p>
        </p:txBody>
      </p:sp>
      <p:graphicFrame>
        <p:nvGraphicFramePr>
          <p:cNvPr id="4" name="Table 3"/>
          <p:cNvGraphicFramePr>
            <a:graphicFrameLocks noGrp="1"/>
          </p:cNvGraphicFramePr>
          <p:nvPr>
            <p:extLst/>
          </p:nvPr>
        </p:nvGraphicFramePr>
        <p:xfrm>
          <a:off x="1905001" y="2286000"/>
          <a:ext cx="8138161" cy="3154680"/>
        </p:xfrm>
        <a:graphic>
          <a:graphicData uri="http://schemas.openxmlformats.org/drawingml/2006/table">
            <a:tbl>
              <a:tblPr>
                <a:tableStyleId>{5C22544A-7EE6-4342-B048-85BDC9FD1C3A}</a:tableStyleId>
              </a:tblPr>
              <a:tblGrid>
                <a:gridCol w="3523739">
                  <a:extLst>
                    <a:ext uri="{9D8B030D-6E8A-4147-A177-3AD203B41FA5}">
                      <a16:colId xmlns:a16="http://schemas.microsoft.com/office/drawing/2014/main" val="20000"/>
                    </a:ext>
                  </a:extLst>
                </a:gridCol>
                <a:gridCol w="1677971">
                  <a:extLst>
                    <a:ext uri="{9D8B030D-6E8A-4147-A177-3AD203B41FA5}">
                      <a16:colId xmlns:a16="http://schemas.microsoft.com/office/drawing/2014/main" val="20001"/>
                    </a:ext>
                  </a:extLst>
                </a:gridCol>
                <a:gridCol w="2936451">
                  <a:extLst>
                    <a:ext uri="{9D8B030D-6E8A-4147-A177-3AD203B41FA5}">
                      <a16:colId xmlns:a16="http://schemas.microsoft.com/office/drawing/2014/main" val="20002"/>
                    </a:ext>
                  </a:extLst>
                </a:gridCol>
              </a:tblGrid>
              <a:tr h="1281056">
                <a:tc>
                  <a:txBody>
                    <a:bodyPr/>
                    <a:lstStyle/>
                    <a:p>
                      <a:pPr algn="l" fontAlgn="b"/>
                      <a:endParaRPr lang="en-US" sz="2800" b="0" i="0" u="none" strike="noStrike" dirty="0">
                        <a:solidFill>
                          <a:schemeClr val="accent1">
                            <a:lumMod val="75000"/>
                          </a:schemeClr>
                        </a:solidFill>
                        <a:effectLst/>
                        <a:latin typeface="Arial" panose="020B0604020202020204" pitchFamily="34" charset="0"/>
                      </a:endParaRPr>
                    </a:p>
                  </a:txBody>
                  <a:tcPr marL="9525" marR="9525" marT="9525" marB="0" anchor="b">
                    <a:noFill/>
                  </a:tcPr>
                </a:tc>
                <a:tc>
                  <a:txBody>
                    <a:bodyPr/>
                    <a:lstStyle/>
                    <a:p>
                      <a:pPr algn="ctr" fontAlgn="b"/>
                      <a:r>
                        <a:rPr lang="en-US" sz="2400" b="1" u="none" strike="noStrike" dirty="0">
                          <a:solidFill>
                            <a:schemeClr val="accent1">
                              <a:lumMod val="75000"/>
                            </a:schemeClr>
                          </a:solidFill>
                          <a:effectLst/>
                        </a:rPr>
                        <a:t>Average Teacher Turnover</a:t>
                      </a:r>
                      <a:endParaRPr lang="en-US" sz="2400" b="1" i="0" u="none" strike="noStrike" dirty="0">
                        <a:solidFill>
                          <a:schemeClr val="accent1">
                            <a:lumMod val="75000"/>
                          </a:schemeClr>
                        </a:solidFill>
                        <a:effectLst/>
                        <a:latin typeface="Arial" panose="020B0604020202020204" pitchFamily="34" charset="0"/>
                      </a:endParaRPr>
                    </a:p>
                  </a:txBody>
                  <a:tcPr marL="9525" marR="9525" marT="9525" marB="0" anchor="b">
                    <a:noFill/>
                  </a:tcPr>
                </a:tc>
                <a:tc>
                  <a:txBody>
                    <a:bodyPr/>
                    <a:lstStyle/>
                    <a:p>
                      <a:pPr algn="ctr" fontAlgn="b"/>
                      <a:r>
                        <a:rPr lang="en-US" sz="2400" b="1" u="none" strike="noStrike" dirty="0">
                          <a:solidFill>
                            <a:schemeClr val="accent1">
                              <a:lumMod val="75000"/>
                            </a:schemeClr>
                          </a:solidFill>
                          <a:effectLst/>
                        </a:rPr>
                        <a:t>Average Percent of students scoring proficient in Reading</a:t>
                      </a:r>
                      <a:endParaRPr lang="en-US" sz="2400" b="1" i="0" u="none" strike="noStrike" dirty="0">
                        <a:solidFill>
                          <a:schemeClr val="accent1">
                            <a:lumMod val="75000"/>
                          </a:schemeClr>
                        </a:solidFill>
                        <a:effectLst/>
                        <a:latin typeface="Arial" panose="020B0604020202020204" pitchFamily="34" charset="0"/>
                      </a:endParaRPr>
                    </a:p>
                  </a:txBody>
                  <a:tcPr marL="9525" marR="9525" marT="9525" marB="0" anchor="b">
                    <a:noFill/>
                  </a:tcPr>
                </a:tc>
                <a:extLst>
                  <a:ext uri="{0D108BD9-81ED-4DB2-BD59-A6C34878D82A}">
                    <a16:rowId xmlns:a16="http://schemas.microsoft.com/office/drawing/2014/main" val="10000"/>
                  </a:ext>
                </a:extLst>
              </a:tr>
              <a:tr h="998335">
                <a:tc>
                  <a:txBody>
                    <a:bodyPr/>
                    <a:lstStyle/>
                    <a:p>
                      <a:pPr algn="l" fontAlgn="b"/>
                      <a:r>
                        <a:rPr lang="en-US" sz="2400" b="0" u="none" strike="noStrike" dirty="0">
                          <a:solidFill>
                            <a:schemeClr val="accent1">
                              <a:lumMod val="75000"/>
                            </a:schemeClr>
                          </a:solidFill>
                          <a:effectLst/>
                        </a:rPr>
                        <a:t> 5 Lowest Turnover Districts</a:t>
                      </a:r>
                      <a:endParaRPr lang="en-US" sz="2400" b="0" i="0" u="none" strike="noStrike" dirty="0">
                        <a:solidFill>
                          <a:schemeClr val="accent1">
                            <a:lumMod val="75000"/>
                          </a:schemeClr>
                        </a:solidFill>
                        <a:effectLst/>
                        <a:latin typeface="Arial" panose="020B0604020202020204" pitchFamily="34" charset="0"/>
                      </a:endParaRPr>
                    </a:p>
                  </a:txBody>
                  <a:tcPr marL="9525" marR="9525" marT="9525" marB="0" anchor="ctr">
                    <a:noFill/>
                  </a:tcPr>
                </a:tc>
                <a:tc>
                  <a:txBody>
                    <a:bodyPr/>
                    <a:lstStyle/>
                    <a:p>
                      <a:pPr algn="ctr" fontAlgn="b"/>
                      <a:r>
                        <a:rPr lang="en-US" sz="2800" u="none" strike="noStrike" dirty="0">
                          <a:solidFill>
                            <a:schemeClr val="accent1">
                              <a:lumMod val="75000"/>
                            </a:schemeClr>
                          </a:solidFill>
                          <a:effectLst/>
                        </a:rPr>
                        <a:t>8.7%</a:t>
                      </a:r>
                      <a:endParaRPr lang="en-US" sz="2800" b="0" i="0" u="none" strike="noStrike" dirty="0">
                        <a:solidFill>
                          <a:schemeClr val="accent1">
                            <a:lumMod val="75000"/>
                          </a:schemeClr>
                        </a:solidFill>
                        <a:effectLst/>
                        <a:latin typeface="Arial" panose="020B0604020202020204" pitchFamily="34" charset="0"/>
                      </a:endParaRPr>
                    </a:p>
                  </a:txBody>
                  <a:tcPr marL="9525" marR="9525" marT="9525" marB="0" anchor="ctr">
                    <a:noFill/>
                  </a:tcPr>
                </a:tc>
                <a:tc>
                  <a:txBody>
                    <a:bodyPr/>
                    <a:lstStyle/>
                    <a:p>
                      <a:pPr algn="ctr" fontAlgn="b"/>
                      <a:r>
                        <a:rPr lang="en-US" sz="2800" u="none" strike="noStrike" dirty="0">
                          <a:solidFill>
                            <a:schemeClr val="accent1">
                              <a:lumMod val="75000"/>
                            </a:schemeClr>
                          </a:solidFill>
                          <a:effectLst/>
                        </a:rPr>
                        <a:t>85.8%</a:t>
                      </a:r>
                      <a:endParaRPr lang="en-US" sz="2800" b="0" i="0" u="none" strike="noStrike" dirty="0">
                        <a:solidFill>
                          <a:schemeClr val="accent1">
                            <a:lumMod val="75000"/>
                          </a:schemeClr>
                        </a:solidFill>
                        <a:effectLst/>
                        <a:latin typeface="Arial" panose="020B0604020202020204" pitchFamily="34" charset="0"/>
                      </a:endParaRPr>
                    </a:p>
                  </a:txBody>
                  <a:tcPr marL="9525" marR="9525" marT="9525" marB="0" anchor="ctr">
                    <a:noFill/>
                  </a:tcPr>
                </a:tc>
                <a:extLst>
                  <a:ext uri="{0D108BD9-81ED-4DB2-BD59-A6C34878D82A}">
                    <a16:rowId xmlns:a16="http://schemas.microsoft.com/office/drawing/2014/main" val="10001"/>
                  </a:ext>
                </a:extLst>
              </a:tr>
              <a:tr h="87528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400" b="0" u="none" strike="noStrike" dirty="0">
                          <a:solidFill>
                            <a:schemeClr val="accent1">
                              <a:lumMod val="75000"/>
                            </a:schemeClr>
                          </a:solidFill>
                          <a:effectLst/>
                        </a:rPr>
                        <a:t> 5 Highest Turnover Districts</a:t>
                      </a:r>
                      <a:endParaRPr lang="en-US" sz="2400" b="0" i="0" u="none" strike="noStrike" dirty="0">
                        <a:solidFill>
                          <a:schemeClr val="accent1">
                            <a:lumMod val="75000"/>
                          </a:schemeClr>
                        </a:solidFill>
                        <a:effectLst/>
                        <a:latin typeface="Arial" panose="020B0604020202020204" pitchFamily="34" charset="0"/>
                      </a:endParaRPr>
                    </a:p>
                    <a:p>
                      <a:pPr algn="l" fontAlgn="b"/>
                      <a:endParaRPr lang="en-US" sz="2400" b="0" i="0" u="none" strike="noStrike" dirty="0">
                        <a:solidFill>
                          <a:schemeClr val="accent1">
                            <a:lumMod val="75000"/>
                          </a:schemeClr>
                        </a:solidFill>
                        <a:effectLst/>
                        <a:latin typeface="Arial" panose="020B0604020202020204" pitchFamily="34" charset="0"/>
                      </a:endParaRPr>
                    </a:p>
                  </a:txBody>
                  <a:tcPr marL="9525" marR="9525" marT="9525" marB="0" anchor="ctr">
                    <a:noFill/>
                  </a:tcPr>
                </a:tc>
                <a:tc>
                  <a:txBody>
                    <a:bodyPr/>
                    <a:lstStyle/>
                    <a:p>
                      <a:pPr algn="ctr" fontAlgn="b"/>
                      <a:r>
                        <a:rPr lang="en-US" sz="2800" u="none" strike="noStrike" dirty="0">
                          <a:solidFill>
                            <a:schemeClr val="accent1">
                              <a:lumMod val="75000"/>
                            </a:schemeClr>
                          </a:solidFill>
                          <a:effectLst/>
                        </a:rPr>
                        <a:t>37.9%</a:t>
                      </a:r>
                      <a:endParaRPr lang="en-US" sz="2800" b="0" i="0" u="none" strike="noStrike" dirty="0">
                        <a:solidFill>
                          <a:schemeClr val="accent1">
                            <a:lumMod val="75000"/>
                          </a:schemeClr>
                        </a:solidFill>
                        <a:effectLst/>
                        <a:latin typeface="Arial" panose="020B0604020202020204" pitchFamily="34" charset="0"/>
                      </a:endParaRPr>
                    </a:p>
                  </a:txBody>
                  <a:tcPr marL="9525" marR="9525" marT="9525" marB="0" anchor="ctr">
                    <a:noFill/>
                  </a:tcPr>
                </a:tc>
                <a:tc>
                  <a:txBody>
                    <a:bodyPr/>
                    <a:lstStyle/>
                    <a:p>
                      <a:pPr algn="ctr" fontAlgn="b"/>
                      <a:r>
                        <a:rPr lang="en-US" sz="2800" u="none" strike="noStrike" dirty="0">
                          <a:solidFill>
                            <a:schemeClr val="accent1">
                              <a:lumMod val="75000"/>
                            </a:schemeClr>
                          </a:solidFill>
                          <a:effectLst/>
                        </a:rPr>
                        <a:t>46.9%</a:t>
                      </a:r>
                    </a:p>
                  </a:txBody>
                  <a:tcPr marL="9525" marR="9525" marT="9525" marB="0" anchor="c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17460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9401DA-C17C-44DF-9EED-FE862E97CDC0}"/>
              </a:ext>
            </a:extLst>
          </p:cNvPr>
          <p:cNvSpPr>
            <a:spLocks noGrp="1"/>
          </p:cNvSpPr>
          <p:nvPr>
            <p:ph type="title"/>
          </p:nvPr>
        </p:nvSpPr>
        <p:spPr/>
        <p:txBody>
          <a:bodyPr/>
          <a:lstStyle/>
          <a:p>
            <a:r>
              <a:rPr lang="en-US" dirty="0"/>
              <a:t>Recruiting/replacing teachers</a:t>
            </a:r>
          </a:p>
        </p:txBody>
      </p:sp>
      <p:graphicFrame>
        <p:nvGraphicFramePr>
          <p:cNvPr id="4" name="Content Placeholder 3">
            <a:extLst>
              <a:ext uri="{FF2B5EF4-FFF2-40B4-BE49-F238E27FC236}">
                <a16:creationId xmlns:a16="http://schemas.microsoft.com/office/drawing/2014/main" id="{4EFC2AF2-FC9E-4FD3-B6CF-12962B6B5EF2}"/>
              </a:ext>
            </a:extLst>
          </p:cNvPr>
          <p:cNvGraphicFramePr>
            <a:graphicFrameLocks noGrp="1"/>
          </p:cNvGraphicFramePr>
          <p:nvPr>
            <p:ph sz="half" idx="2"/>
            <p:extLst>
              <p:ext uri="{D42A27DB-BD31-4B8C-83A1-F6EECF244321}">
                <p14:modId xmlns:p14="http://schemas.microsoft.com/office/powerpoint/2010/main" val="3246806637"/>
              </p:ext>
            </p:extLst>
          </p:nvPr>
        </p:nvGraphicFramePr>
        <p:xfrm>
          <a:off x="2640698" y="4341340"/>
          <a:ext cx="6437401" cy="2006831"/>
        </p:xfrm>
        <a:graphic>
          <a:graphicData uri="http://schemas.openxmlformats.org/drawingml/2006/table">
            <a:tbl>
              <a:tblPr firstRow="1" firstCol="1" bandRow="1">
                <a:tableStyleId>{5C22544A-7EE6-4342-B048-85BDC9FD1C3A}</a:tableStyleId>
              </a:tblPr>
              <a:tblGrid>
                <a:gridCol w="919133">
                  <a:extLst>
                    <a:ext uri="{9D8B030D-6E8A-4147-A177-3AD203B41FA5}">
                      <a16:colId xmlns:a16="http://schemas.microsoft.com/office/drawing/2014/main" val="3751696166"/>
                    </a:ext>
                  </a:extLst>
                </a:gridCol>
                <a:gridCol w="919133">
                  <a:extLst>
                    <a:ext uri="{9D8B030D-6E8A-4147-A177-3AD203B41FA5}">
                      <a16:colId xmlns:a16="http://schemas.microsoft.com/office/drawing/2014/main" val="1154450849"/>
                    </a:ext>
                  </a:extLst>
                </a:gridCol>
                <a:gridCol w="919827">
                  <a:extLst>
                    <a:ext uri="{9D8B030D-6E8A-4147-A177-3AD203B41FA5}">
                      <a16:colId xmlns:a16="http://schemas.microsoft.com/office/drawing/2014/main" val="2830289313"/>
                    </a:ext>
                  </a:extLst>
                </a:gridCol>
                <a:gridCol w="919827">
                  <a:extLst>
                    <a:ext uri="{9D8B030D-6E8A-4147-A177-3AD203B41FA5}">
                      <a16:colId xmlns:a16="http://schemas.microsoft.com/office/drawing/2014/main" val="1704159561"/>
                    </a:ext>
                  </a:extLst>
                </a:gridCol>
                <a:gridCol w="919827">
                  <a:extLst>
                    <a:ext uri="{9D8B030D-6E8A-4147-A177-3AD203B41FA5}">
                      <a16:colId xmlns:a16="http://schemas.microsoft.com/office/drawing/2014/main" val="3450395177"/>
                    </a:ext>
                  </a:extLst>
                </a:gridCol>
                <a:gridCol w="919827">
                  <a:extLst>
                    <a:ext uri="{9D8B030D-6E8A-4147-A177-3AD203B41FA5}">
                      <a16:colId xmlns:a16="http://schemas.microsoft.com/office/drawing/2014/main" val="2546248948"/>
                    </a:ext>
                  </a:extLst>
                </a:gridCol>
                <a:gridCol w="919827">
                  <a:extLst>
                    <a:ext uri="{9D8B030D-6E8A-4147-A177-3AD203B41FA5}">
                      <a16:colId xmlns:a16="http://schemas.microsoft.com/office/drawing/2014/main" val="3639916647"/>
                    </a:ext>
                  </a:extLst>
                </a:gridCol>
              </a:tblGrid>
              <a:tr h="832662">
                <a:tc gridSpan="7">
                  <a:txBody>
                    <a:bodyPr/>
                    <a:lstStyle/>
                    <a:p>
                      <a:pPr marL="0" marR="0" algn="ctr">
                        <a:lnSpc>
                          <a:spcPct val="115000"/>
                        </a:lnSpc>
                        <a:spcBef>
                          <a:spcPts val="0"/>
                        </a:spcBef>
                        <a:spcAft>
                          <a:spcPts val="0"/>
                        </a:spcAft>
                      </a:pPr>
                      <a:r>
                        <a:rPr lang="en-US" sz="2800" dirty="0">
                          <a:effectLst/>
                        </a:rPr>
                        <a:t>Number of UA Awards by Initial Teacher Programs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53060124"/>
                  </a:ext>
                </a:extLst>
              </a:tr>
              <a:tr h="536009">
                <a:tc>
                  <a:txBody>
                    <a:bodyPr/>
                    <a:lstStyle/>
                    <a:p>
                      <a:pPr marL="0" marR="0">
                        <a:lnSpc>
                          <a:spcPct val="115000"/>
                        </a:lnSpc>
                        <a:spcBef>
                          <a:spcPts val="0"/>
                        </a:spcBef>
                        <a:spcAft>
                          <a:spcPts val="0"/>
                        </a:spcAft>
                      </a:pPr>
                      <a:r>
                        <a:rPr lang="en-US" sz="2800">
                          <a:effectLst/>
                        </a:rPr>
                        <a:t>FY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a:effectLst/>
                        </a:rPr>
                        <a:t>2013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dirty="0">
                          <a:effectLst/>
                        </a:rPr>
                        <a:t>2014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a:effectLst/>
                        </a:rPr>
                        <a:t>2015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a:effectLst/>
                        </a:rPr>
                        <a:t>2016</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a:effectLst/>
                        </a:rPr>
                        <a:t>2017</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a:effectLst/>
                        </a:rPr>
                        <a:t>2018</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extLst>
                  <a:ext uri="{0D108BD9-81ED-4DB2-BD59-A6C34878D82A}">
                    <a16:rowId xmlns:a16="http://schemas.microsoft.com/office/drawing/2014/main" val="1836830968"/>
                  </a:ext>
                </a:extLst>
              </a:tr>
              <a:tr h="518195">
                <a:tc>
                  <a:txBody>
                    <a:bodyPr/>
                    <a:lstStyle/>
                    <a:p>
                      <a:pPr marL="0" marR="0">
                        <a:lnSpc>
                          <a:spcPct val="115000"/>
                        </a:lnSpc>
                        <a:spcBef>
                          <a:spcPts val="0"/>
                        </a:spcBef>
                        <a:spcAft>
                          <a:spcPts val="0"/>
                        </a:spcAft>
                      </a:pPr>
                      <a:r>
                        <a:rPr lang="en-US" sz="2800" dirty="0">
                          <a:effectLst/>
                        </a:rPr>
                        <a:t>UA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dirty="0">
                          <a:effectLst/>
                        </a:rPr>
                        <a:t>233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dirty="0">
                          <a:effectLst/>
                        </a:rPr>
                        <a:t>263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a:effectLst/>
                        </a:rPr>
                        <a:t>235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dirty="0">
                          <a:effectLst/>
                        </a:rPr>
                        <a:t>210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dirty="0">
                          <a:effectLst/>
                        </a:rPr>
                        <a:t>248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dirty="0">
                          <a:effectLst/>
                        </a:rPr>
                        <a:t>278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extLst>
                  <a:ext uri="{0D108BD9-81ED-4DB2-BD59-A6C34878D82A}">
                    <a16:rowId xmlns:a16="http://schemas.microsoft.com/office/drawing/2014/main" val="316969825"/>
                  </a:ext>
                </a:extLst>
              </a:tr>
            </a:tbl>
          </a:graphicData>
        </a:graphic>
      </p:graphicFrame>
      <p:sp>
        <p:nvSpPr>
          <p:cNvPr id="8" name="Content Placeholder 7">
            <a:extLst>
              <a:ext uri="{FF2B5EF4-FFF2-40B4-BE49-F238E27FC236}">
                <a16:creationId xmlns:a16="http://schemas.microsoft.com/office/drawing/2014/main" id="{B0D500AB-5D3B-4B4A-9E6C-F7536F6FF24F}"/>
              </a:ext>
            </a:extLst>
          </p:cNvPr>
          <p:cNvSpPr>
            <a:spLocks noGrp="1"/>
          </p:cNvSpPr>
          <p:nvPr>
            <p:ph sz="quarter" idx="4"/>
          </p:nvPr>
        </p:nvSpPr>
        <p:spPr>
          <a:xfrm>
            <a:off x="836612" y="1851892"/>
            <a:ext cx="10518776" cy="3684588"/>
          </a:xfrm>
        </p:spPr>
        <p:txBody>
          <a:bodyPr/>
          <a:lstStyle/>
          <a:p>
            <a:r>
              <a:rPr lang="en-US" dirty="0"/>
              <a:t>Just under 7,900 full &amp; part-time teachers in Alaska public schools</a:t>
            </a:r>
          </a:p>
          <a:p>
            <a:r>
              <a:rPr lang="en-US" dirty="0"/>
              <a:t>On average 800 teachers recruited each year from outside</a:t>
            </a:r>
          </a:p>
          <a:p>
            <a:r>
              <a:rPr lang="en-US" dirty="0"/>
              <a:t>Fewer than 300 teacher prepared each year in the UA system</a:t>
            </a:r>
          </a:p>
          <a:p>
            <a:pPr lvl="1"/>
            <a:r>
              <a:rPr lang="en-US" dirty="0"/>
              <a:t>Not all go into teaching right away</a:t>
            </a:r>
          </a:p>
          <a:p>
            <a:pPr lvl="1"/>
            <a:r>
              <a:rPr lang="en-US" dirty="0"/>
              <a:t>Majority work in the big 5 districts</a:t>
            </a:r>
          </a:p>
          <a:p>
            <a:pPr marL="0" indent="0">
              <a:buNone/>
            </a:pPr>
            <a:endParaRPr lang="en-US" dirty="0"/>
          </a:p>
        </p:txBody>
      </p:sp>
      <p:sp>
        <p:nvSpPr>
          <p:cNvPr id="9" name="Content Placeholder 8">
            <a:extLst>
              <a:ext uri="{FF2B5EF4-FFF2-40B4-BE49-F238E27FC236}">
                <a16:creationId xmlns:a16="http://schemas.microsoft.com/office/drawing/2014/main" id="{CB3E414D-D83E-4682-BC44-ADD9352A1D0A}"/>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375632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5FD6-3C3A-4589-A458-373C1BFCD67F}"/>
              </a:ext>
            </a:extLst>
          </p:cNvPr>
          <p:cNvSpPr>
            <a:spLocks noGrp="1"/>
          </p:cNvSpPr>
          <p:nvPr>
            <p:ph type="title"/>
          </p:nvPr>
        </p:nvSpPr>
        <p:spPr/>
        <p:txBody>
          <a:bodyPr>
            <a:normAutofit fontScale="90000"/>
          </a:bodyPr>
          <a:lstStyle/>
          <a:p>
            <a:br>
              <a:rPr lang="en-US" dirty="0"/>
            </a:br>
            <a:r>
              <a:rPr lang="en-US" sz="4000" b="1" dirty="0"/>
              <a:t>Turnover Among Teachers Prepared in Alaska and Outside, by Years of Experience, Average 2007-2012 </a:t>
            </a:r>
            <a:br>
              <a:rPr lang="en-US" dirty="0"/>
            </a:br>
            <a:endParaRPr lang="en-US" dirty="0"/>
          </a:p>
        </p:txBody>
      </p:sp>
      <p:pic>
        <p:nvPicPr>
          <p:cNvPr id="4" name="Content Placeholder 3">
            <a:extLst>
              <a:ext uri="{FF2B5EF4-FFF2-40B4-BE49-F238E27FC236}">
                <a16:creationId xmlns:a16="http://schemas.microsoft.com/office/drawing/2014/main" id="{FACB87DF-F535-4957-A29C-0A18106E31F8}"/>
              </a:ext>
            </a:extLst>
          </p:cNvPr>
          <p:cNvPicPr>
            <a:picLocks noGrp="1" noChangeAspect="1"/>
          </p:cNvPicPr>
          <p:nvPr>
            <p:ph idx="1"/>
          </p:nvPr>
        </p:nvPicPr>
        <p:blipFill>
          <a:blip r:embed="rId2"/>
          <a:stretch>
            <a:fillRect/>
          </a:stretch>
        </p:blipFill>
        <p:spPr>
          <a:xfrm>
            <a:off x="1416623" y="1825625"/>
            <a:ext cx="9358753" cy="4351338"/>
          </a:xfrm>
          <a:prstGeom prst="rect">
            <a:avLst/>
          </a:prstGeom>
        </p:spPr>
      </p:pic>
    </p:spTree>
    <p:extLst>
      <p:ext uri="{BB962C8B-B14F-4D97-AF65-F5344CB8AC3E}">
        <p14:creationId xmlns:p14="http://schemas.microsoft.com/office/powerpoint/2010/main" val="3932667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61A73-C4F5-4D66-9BB5-BCFE4D278822}"/>
              </a:ext>
            </a:extLst>
          </p:cNvPr>
          <p:cNvSpPr>
            <a:spLocks noGrp="1"/>
          </p:cNvSpPr>
          <p:nvPr>
            <p:ph type="title"/>
          </p:nvPr>
        </p:nvSpPr>
        <p:spPr/>
        <p:txBody>
          <a:bodyPr/>
          <a:lstStyle/>
          <a:p>
            <a:r>
              <a:rPr lang="en-US" dirty="0"/>
              <a:t>Cost of teacher turnover</a:t>
            </a:r>
          </a:p>
        </p:txBody>
      </p:sp>
      <p:sp>
        <p:nvSpPr>
          <p:cNvPr id="3" name="Content Placeholder 2">
            <a:extLst>
              <a:ext uri="{FF2B5EF4-FFF2-40B4-BE49-F238E27FC236}">
                <a16:creationId xmlns:a16="http://schemas.microsoft.com/office/drawing/2014/main" id="{08A7DC1B-59E2-4465-A509-48D723CBD6D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1D36ECC-55AB-4182-8849-5A59390282BD}"/>
              </a:ext>
            </a:extLst>
          </p:cNvPr>
          <p:cNvPicPr>
            <a:picLocks noChangeAspect="1"/>
          </p:cNvPicPr>
          <p:nvPr/>
        </p:nvPicPr>
        <p:blipFill>
          <a:blip r:embed="rId2"/>
          <a:stretch>
            <a:fillRect/>
          </a:stretch>
        </p:blipFill>
        <p:spPr>
          <a:xfrm>
            <a:off x="926431" y="1468740"/>
            <a:ext cx="10134600" cy="3920520"/>
          </a:xfrm>
          <a:prstGeom prst="rect">
            <a:avLst/>
          </a:prstGeom>
        </p:spPr>
      </p:pic>
    </p:spTree>
    <p:extLst>
      <p:ext uri="{BB962C8B-B14F-4D97-AF65-F5344CB8AC3E}">
        <p14:creationId xmlns:p14="http://schemas.microsoft.com/office/powerpoint/2010/main" val="2015042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teacher turnover…	</a:t>
            </a:r>
          </a:p>
        </p:txBody>
      </p:sp>
      <p:sp>
        <p:nvSpPr>
          <p:cNvPr id="3" name="Content Placeholder 2"/>
          <p:cNvSpPr>
            <a:spLocks noGrp="1"/>
          </p:cNvSpPr>
          <p:nvPr>
            <p:ph idx="1"/>
          </p:nvPr>
        </p:nvSpPr>
        <p:spPr/>
        <p:txBody>
          <a:bodyPr>
            <a:normAutofit/>
          </a:bodyPr>
          <a:lstStyle/>
          <a:p>
            <a:r>
              <a:rPr lang="en-US" dirty="0"/>
              <a:t>Overall teacher turnover costs the state at least $20 million/year</a:t>
            </a:r>
          </a:p>
          <a:p>
            <a:r>
              <a:rPr lang="en-US" dirty="0"/>
              <a:t>Schools with higher turnover invest disproportionate resources in replacing teachers who leave.</a:t>
            </a:r>
          </a:p>
          <a:p>
            <a:r>
              <a:rPr lang="en-US" dirty="0"/>
              <a:t>Costs are higher in rural communities.</a:t>
            </a:r>
          </a:p>
          <a:p>
            <a:r>
              <a:rPr lang="en-US" dirty="0"/>
              <a:t>Administrative costs, conservative estimate</a:t>
            </a:r>
          </a:p>
          <a:p>
            <a:endParaRPr lang="en-US" dirty="0"/>
          </a:p>
          <a:p>
            <a:pPr marL="0" indent="0" algn="r">
              <a:buNone/>
            </a:pPr>
            <a:r>
              <a:rPr lang="en-US" sz="2200" dirty="0">
                <a:solidFill>
                  <a:schemeClr val="bg1">
                    <a:lumMod val="50000"/>
                  </a:schemeClr>
                </a:solidFill>
              </a:rPr>
              <a:t>Cost of Teacher Turnover in Alaska (2017)</a:t>
            </a:r>
          </a:p>
          <a:p>
            <a:pPr marL="0" indent="0">
              <a:buNone/>
            </a:pP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0" y="5743575"/>
            <a:ext cx="5695950" cy="1114425"/>
          </a:xfrm>
          <a:prstGeom prst="rect">
            <a:avLst/>
          </a:prstGeom>
        </p:spPr>
      </p:pic>
    </p:spTree>
    <p:extLst>
      <p:ext uri="{BB962C8B-B14F-4D97-AF65-F5344CB8AC3E}">
        <p14:creationId xmlns:p14="http://schemas.microsoft.com/office/powerpoint/2010/main" val="891016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1348</Words>
  <Application>Microsoft Office PowerPoint</Application>
  <PresentationFormat>Widescreen</PresentationFormat>
  <Paragraphs>155</Paragraphs>
  <Slides>19</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Retention and Turnover of Teachers in Alaska: Why it Matters</vt:lpstr>
      <vt:lpstr>PowerPoint Presentation</vt:lpstr>
      <vt:lpstr>PowerPoint Presentation</vt:lpstr>
      <vt:lpstr>Turnover adds up over time…</vt:lpstr>
      <vt:lpstr>In Alaska high teacher turnover correlated with poor student achievement</vt:lpstr>
      <vt:lpstr>Recruiting/replacing teachers</vt:lpstr>
      <vt:lpstr> Turnover Among Teachers Prepared in Alaska and Outside, by Years of Experience, Average 2007-2012  </vt:lpstr>
      <vt:lpstr>Cost of teacher turnover</vt:lpstr>
      <vt:lpstr>Cost of teacher turnover… </vt:lpstr>
      <vt:lpstr>Cost of teacher turnover</vt:lpstr>
      <vt:lpstr>Why are teachers leaving?</vt:lpstr>
      <vt:lpstr>Alaska teacher salaries… </vt:lpstr>
      <vt:lpstr>Teacher turnover…</vt:lpstr>
      <vt:lpstr>Statewide Survey of Teachers</vt:lpstr>
      <vt:lpstr>How satisfied are you with each of these aspects of your current job? </vt:lpstr>
      <vt:lpstr>Administration</vt:lpstr>
      <vt:lpstr>Community Support for School</vt:lpstr>
      <vt:lpstr>What can we do?</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Retention and Turnover of Teachers in Alaska: Why it Matters</dc:title>
  <dc:creator>Diane Hirshberg</dc:creator>
  <cp:lastModifiedBy>Shawn Myers</cp:lastModifiedBy>
  <cp:revision>6</cp:revision>
  <dcterms:created xsi:type="dcterms:W3CDTF">2019-02-21T09:34:23Z</dcterms:created>
  <dcterms:modified xsi:type="dcterms:W3CDTF">2019-02-22T23:08:34Z</dcterms:modified>
</cp:coreProperties>
</file>