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4" r:id="rId4"/>
    <p:sldId id="275" r:id="rId5"/>
    <p:sldId id="295" r:id="rId6"/>
    <p:sldId id="287" r:id="rId7"/>
    <p:sldId id="288" r:id="rId8"/>
    <p:sldId id="290" r:id="rId9"/>
    <p:sldId id="289" r:id="rId10"/>
    <p:sldId id="291" r:id="rId11"/>
    <p:sldId id="266" r:id="rId12"/>
    <p:sldId id="292" r:id="rId13"/>
    <p:sldId id="294" r:id="rId14"/>
    <p:sldId id="293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F2DBE-7EBD-467D-A905-D6253B5BB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4F9D4-7D7C-43BE-BE6C-A3E31097D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759CD-23CB-4808-83C0-7E3AC014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9F8E-A09B-4523-88A8-51C0C89D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01665-DC58-43A6-BD3E-AD6ADE95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8327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9636A-8A61-43B8-B4F4-9419CEE8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124C8-916F-4464-9E8F-E8D72AF84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8D44C-B365-4876-B9AB-2BCD504E6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B2B-DB53-4A29-8B46-203B2951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6E41E-C7F3-49BD-ADFF-D2813B9A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846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84482F-5CEB-4704-B2B7-97200C5E1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A8676-BAFC-4E1B-A648-75FEEB411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81717-F3EB-44C2-9B2D-67A19509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442BD-EDC8-45D0-8613-569E4750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538CF-94BA-41BE-9D29-0725FD56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175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F6651-4122-4327-8663-96DE6738F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6DC92-3911-473E-B420-5127AB9D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B8D8C-592B-43BC-AD12-ECF6CB4B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39EF2-DC45-46CA-B0FE-095760FD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DBF85-6E1F-499F-B9B2-8EE761CCF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450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1068-988E-4A82-B689-9CF46D463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9D8E7-9A94-4417-A2A1-8D2E2C163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90316-2D86-499B-B9A2-1C47462F2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283CE-9F85-4150-978F-82A883847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7540E-B73F-4412-ABA8-B8E968AD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322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C09FF-6942-473F-A42E-F54888FC5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E257D-51CE-43B5-AAC5-7C2858302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98B28-1E22-4C9B-A038-92EADD86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F33A6-8B49-4DB5-A8F7-E9AB8A52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732B8-1260-4EAE-8EE2-C2412513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D867C-7A1E-4DBB-AB0F-B5AB9336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650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8BD5-8363-4DA6-97A3-9D0862022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5E374-7E94-473B-84A9-6DD1F26C8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61A64-EAD7-496B-8C0A-3B2877DB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B1904-8B8E-4D2F-AFB7-2582312BA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A59EB1-CFE0-4099-B132-FE94D9739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AE2B1B-23ED-493E-B2BA-23D90DF5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A3DEC7-0632-48DB-AFB3-89D57AC3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383C11-BEB1-4638-B2F0-E316629D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928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8A78-15F4-4ECB-B16E-840A4EB3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E4BDA-A2DE-4243-84F7-A5591C30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5E81D-C1BB-4151-A2FE-0EB95B7E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C71D7-BD51-4C7F-9C22-793EF56C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001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2873B-01FD-4EA5-A820-A6DAC9AEF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FFF82-2857-4090-A5C9-FD8DD3A5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824F2-868B-410F-BBFE-57549AE3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858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ED0BB-127A-4482-A4DD-59527C871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5730E-05AF-4B53-A681-019144FB7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6F1D-17F9-4604-8CCE-1EF08A573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F8041-7DBF-439E-B616-BA0CE711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0277C-BB77-4560-B0AF-E06A692C3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FE89D-5212-41D3-A620-F1CD64F7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7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B660-E540-4FD9-AE8A-9901F9990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23E2B9-8862-4BE8-8CE9-0137D1472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92361-5816-4DA6-8C4F-0511C9E7F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D0F1B-BB49-4CAB-AEA5-BAA03A36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FABEA-6CD0-4E87-8789-14CC9DBC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46144-4172-4096-BBC1-95ABF36F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823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F3C98C-5D39-41FF-A9E9-9F6221221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66331-3880-4139-9811-7DEDB40A9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0F45D-866C-4D7C-ACC1-0B18337BC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52E20-38E9-4CE9-A1B9-8478A0E7088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89C19-1F2C-42D0-BF1F-1C794B463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BA6EE-11D8-4C0C-958C-3D3DF60E0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2693-0902-4902-BFC9-5375DD9B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0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7B8D24C-2155-F243-A9CB-39E7F86C4855}"/>
              </a:ext>
            </a:extLst>
          </p:cNvPr>
          <p:cNvSpPr/>
          <p:nvPr/>
        </p:nvSpPr>
        <p:spPr>
          <a:xfrm>
            <a:off x="4758266" y="0"/>
            <a:ext cx="7433733" cy="6858000"/>
          </a:xfrm>
          <a:prstGeom prst="rect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6D4D04-D293-AB4C-BA01-E073D92BE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8995" y="1476836"/>
            <a:ext cx="6034871" cy="1325563"/>
          </a:xfrm>
        </p:spPr>
        <p:txBody>
          <a:bodyPr anchor="b" anchorCtr="0"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+mn-lt"/>
              </a:rPr>
              <a:t>Online Sales Tax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BAA35F-8EE8-864A-8FCF-D086D9D1C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66" y="1476836"/>
            <a:ext cx="3381701" cy="390432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61450" y="-618068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8820" y="-618068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56190" y="-618068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703560" y="-618068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50930" y="-618068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8300" y="-618068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E37D55F-673D-8243-8A95-AECB0D8A0665}"/>
              </a:ext>
            </a:extLst>
          </p:cNvPr>
          <p:cNvSpPr txBox="1">
            <a:spLocks/>
          </p:cNvSpPr>
          <p:nvPr/>
        </p:nvSpPr>
        <p:spPr>
          <a:xfrm>
            <a:off x="5451686" y="2857435"/>
            <a:ext cx="603487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</a:rPr>
              <a:t>A Win-Win for Local Governments and Businesses</a:t>
            </a:r>
          </a:p>
        </p:txBody>
      </p:sp>
    </p:spTree>
    <p:extLst>
      <p:ext uri="{BB962C8B-B14F-4D97-AF65-F5344CB8AC3E}">
        <p14:creationId xmlns:p14="http://schemas.microsoft.com/office/powerpoint/2010/main" val="15530485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CBBA90C-5D16-CC4F-90B5-9FD2E0F180C0}"/>
              </a:ext>
            </a:extLst>
          </p:cNvPr>
          <p:cNvSpPr/>
          <p:nvPr/>
        </p:nvSpPr>
        <p:spPr>
          <a:xfrm>
            <a:off x="10581463" y="-21265"/>
            <a:ext cx="1616149" cy="3062177"/>
          </a:xfrm>
          <a:custGeom>
            <a:avLst/>
            <a:gdLst>
              <a:gd name="connsiteX0" fmla="*/ 1616149 w 1616149"/>
              <a:gd name="connsiteY0" fmla="*/ 0 h 3062177"/>
              <a:gd name="connsiteX1" fmla="*/ 0 w 1616149"/>
              <a:gd name="connsiteY1" fmla="*/ 0 h 3062177"/>
              <a:gd name="connsiteX2" fmla="*/ 871870 w 1616149"/>
              <a:gd name="connsiteY2" fmla="*/ 3062177 h 3062177"/>
              <a:gd name="connsiteX3" fmla="*/ 1616149 w 1616149"/>
              <a:gd name="connsiteY3" fmla="*/ 0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149" h="3062177">
                <a:moveTo>
                  <a:pt x="1616149" y="0"/>
                </a:moveTo>
                <a:lnTo>
                  <a:pt x="0" y="0"/>
                </a:lnTo>
                <a:lnTo>
                  <a:pt x="871870" y="3062177"/>
                </a:lnTo>
                <a:lnTo>
                  <a:pt x="1616149" y="0"/>
                </a:lnTo>
                <a:close/>
              </a:path>
            </a:pathLst>
          </a:cu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5CA526-CBE7-2148-9A7D-869CD8CEE1BE}"/>
              </a:ext>
            </a:extLst>
          </p:cNvPr>
          <p:cNvSpPr txBox="1">
            <a:spLocks/>
          </p:cNvSpPr>
          <p:nvPr/>
        </p:nvSpPr>
        <p:spPr>
          <a:xfrm>
            <a:off x="12576983" y="6474871"/>
            <a:ext cx="746946" cy="3831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AML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759333" y="8388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Centralized Administration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759333" y="1607989"/>
            <a:ext cx="9809430" cy="8159"/>
          </a:xfrm>
          <a:prstGeom prst="line">
            <a:avLst/>
          </a:prstGeom>
          <a:ln w="38100">
            <a:solidFill>
              <a:srgbClr val="F3B05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B734D38C-1756-174D-96AD-6668FFDCD602}"/>
              </a:ext>
            </a:extLst>
          </p:cNvPr>
          <p:cNvSpPr/>
          <p:nvPr/>
        </p:nvSpPr>
        <p:spPr>
          <a:xfrm>
            <a:off x="10496402" y="-21265"/>
            <a:ext cx="1701210" cy="6911163"/>
          </a:xfrm>
          <a:custGeom>
            <a:avLst/>
            <a:gdLst>
              <a:gd name="connsiteX0" fmla="*/ 1701210 w 1701210"/>
              <a:gd name="connsiteY0" fmla="*/ 0 h 6911163"/>
              <a:gd name="connsiteX1" fmla="*/ 1701210 w 1701210"/>
              <a:gd name="connsiteY1" fmla="*/ 6911163 h 6911163"/>
              <a:gd name="connsiteX2" fmla="*/ 0 w 1701210"/>
              <a:gd name="connsiteY2" fmla="*/ 6911163 h 6911163"/>
              <a:gd name="connsiteX3" fmla="*/ 1701210 w 1701210"/>
              <a:gd name="connsiteY3" fmla="*/ 0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10" h="6911163">
                <a:moveTo>
                  <a:pt x="1701210" y="0"/>
                </a:moveTo>
                <a:lnTo>
                  <a:pt x="1701210" y="6911163"/>
                </a:lnTo>
                <a:lnTo>
                  <a:pt x="0" y="6911163"/>
                </a:lnTo>
                <a:lnTo>
                  <a:pt x="1701210" y="0"/>
                </a:lnTo>
                <a:close/>
              </a:path>
            </a:pathLst>
          </a:cu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FCDBB4D-6B67-8443-8D47-CF0A21EC4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14AEF63-C56C-DC42-930F-1322DCBDE7A7}"/>
              </a:ext>
            </a:extLst>
          </p:cNvPr>
          <p:cNvSpPr txBox="1">
            <a:spLocks/>
          </p:cNvSpPr>
          <p:nvPr/>
        </p:nvSpPr>
        <p:spPr>
          <a:xfrm>
            <a:off x="759332" y="1778682"/>
            <a:ext cx="9724369" cy="42892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Standard software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AML has contracted with a software development company to collect, remit and manage online sales tax – vetted to be the most affordable and effective option for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Software fees as a % of overall revenue collected</a:t>
            </a: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AML to provide staff support </a:t>
            </a: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ea typeface="+mn-ea"/>
                <a:cs typeface="+mn-cs"/>
              </a:rPr>
              <a:t>Software management, remittance and reporting, compliance</a:t>
            </a: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ea typeface="+mn-ea"/>
                <a:cs typeface="+mn-cs"/>
              </a:rPr>
              <a:t>Board and member support and communications</a:t>
            </a:r>
          </a:p>
          <a:p>
            <a:pPr marL="285750" lvl="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ea typeface="+mn-ea"/>
                <a:cs typeface="+mn-cs"/>
              </a:rPr>
              <a:t>AML fees based on direct costs to implement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Role of Members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Ensure updates to tax rates and codes, exemptions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Review monthly or quarterly filings for accuracy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Work with AML on compliance and audit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14193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CBBA90C-5D16-CC4F-90B5-9FD2E0F180C0}"/>
              </a:ext>
            </a:extLst>
          </p:cNvPr>
          <p:cNvSpPr/>
          <p:nvPr/>
        </p:nvSpPr>
        <p:spPr>
          <a:xfrm>
            <a:off x="10581463" y="-21265"/>
            <a:ext cx="1616149" cy="3062177"/>
          </a:xfrm>
          <a:custGeom>
            <a:avLst/>
            <a:gdLst>
              <a:gd name="connsiteX0" fmla="*/ 1616149 w 1616149"/>
              <a:gd name="connsiteY0" fmla="*/ 0 h 3062177"/>
              <a:gd name="connsiteX1" fmla="*/ 0 w 1616149"/>
              <a:gd name="connsiteY1" fmla="*/ 0 h 3062177"/>
              <a:gd name="connsiteX2" fmla="*/ 871870 w 1616149"/>
              <a:gd name="connsiteY2" fmla="*/ 3062177 h 3062177"/>
              <a:gd name="connsiteX3" fmla="*/ 1616149 w 1616149"/>
              <a:gd name="connsiteY3" fmla="*/ 0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149" h="3062177">
                <a:moveTo>
                  <a:pt x="1616149" y="0"/>
                </a:moveTo>
                <a:lnTo>
                  <a:pt x="0" y="0"/>
                </a:lnTo>
                <a:lnTo>
                  <a:pt x="871870" y="3062177"/>
                </a:lnTo>
                <a:lnTo>
                  <a:pt x="1616149" y="0"/>
                </a:lnTo>
                <a:close/>
              </a:path>
            </a:pathLst>
          </a:cu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5CA526-CBE7-2148-9A7D-869CD8CEE1BE}"/>
              </a:ext>
            </a:extLst>
          </p:cNvPr>
          <p:cNvSpPr txBox="1">
            <a:spLocks/>
          </p:cNvSpPr>
          <p:nvPr/>
        </p:nvSpPr>
        <p:spPr>
          <a:xfrm>
            <a:off x="12576983" y="6474871"/>
            <a:ext cx="746946" cy="3831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AML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759333" y="8388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Ensuring Success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759333" y="1607989"/>
            <a:ext cx="9809430" cy="8159"/>
          </a:xfrm>
          <a:prstGeom prst="line">
            <a:avLst/>
          </a:prstGeom>
          <a:ln w="38100">
            <a:solidFill>
              <a:srgbClr val="F3B05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B734D38C-1756-174D-96AD-6668FFDCD602}"/>
              </a:ext>
            </a:extLst>
          </p:cNvPr>
          <p:cNvSpPr/>
          <p:nvPr/>
        </p:nvSpPr>
        <p:spPr>
          <a:xfrm>
            <a:off x="10496402" y="-21265"/>
            <a:ext cx="1701210" cy="6911163"/>
          </a:xfrm>
          <a:custGeom>
            <a:avLst/>
            <a:gdLst>
              <a:gd name="connsiteX0" fmla="*/ 1701210 w 1701210"/>
              <a:gd name="connsiteY0" fmla="*/ 0 h 6911163"/>
              <a:gd name="connsiteX1" fmla="*/ 1701210 w 1701210"/>
              <a:gd name="connsiteY1" fmla="*/ 6911163 h 6911163"/>
              <a:gd name="connsiteX2" fmla="*/ 0 w 1701210"/>
              <a:gd name="connsiteY2" fmla="*/ 6911163 h 6911163"/>
              <a:gd name="connsiteX3" fmla="*/ 1701210 w 1701210"/>
              <a:gd name="connsiteY3" fmla="*/ 0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10" h="6911163">
                <a:moveTo>
                  <a:pt x="1701210" y="0"/>
                </a:moveTo>
                <a:lnTo>
                  <a:pt x="1701210" y="6911163"/>
                </a:lnTo>
                <a:lnTo>
                  <a:pt x="0" y="6911163"/>
                </a:lnTo>
                <a:lnTo>
                  <a:pt x="1701210" y="0"/>
                </a:lnTo>
                <a:close/>
              </a:path>
            </a:pathLst>
          </a:cu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FCDBB4D-6B67-8443-8D47-CF0A21EC4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14AEF63-C56C-DC42-930F-1322DCBDE7A7}"/>
              </a:ext>
            </a:extLst>
          </p:cNvPr>
          <p:cNvSpPr txBox="1">
            <a:spLocks/>
          </p:cNvSpPr>
          <p:nvPr/>
        </p:nvSpPr>
        <p:spPr>
          <a:xfrm>
            <a:off x="759332" y="1778682"/>
            <a:ext cx="6788343" cy="428921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Why this makes sense for local governments</a:t>
            </a: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Maintain taxing authority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Maintain rate and exemptions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Delegated administration to AML saves $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Opt-in = you take advantage of Wayfair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Opt-out = residents don’t pay sales tax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Levels the playing field for local business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Increased revenue for education, public </a:t>
            </a:r>
          </a:p>
          <a:p>
            <a:pPr algn="l">
              <a:lnSpc>
                <a:spcPct val="100000"/>
              </a:lnSpc>
              <a:buClr>
                <a:srgbClr val="265091"/>
              </a:buClr>
              <a:buSzPct val="130000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    safety, roads and public works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Increases ability to respond to State </a:t>
            </a:r>
          </a:p>
          <a:p>
            <a:pPr algn="l">
              <a:lnSpc>
                <a:spcPct val="100000"/>
              </a:lnSpc>
              <a:buClr>
                <a:srgbClr val="265091"/>
              </a:buClr>
              <a:buSzPct val="130000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    cost-shifting</a:t>
            </a:r>
          </a:p>
          <a:p>
            <a:pPr algn="l">
              <a:lnSpc>
                <a:spcPct val="100000"/>
              </a:lnSpc>
              <a:buClr>
                <a:srgbClr val="265091"/>
              </a:buClr>
              <a:buSzPct val="130000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65FBA8-8C1C-BB41-A32D-AA3730A1FD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81" r="13281"/>
          <a:stretch/>
        </p:blipFill>
        <p:spPr>
          <a:xfrm>
            <a:off x="6419031" y="2053922"/>
            <a:ext cx="3879877" cy="3879850"/>
          </a:xfrm>
          <a:prstGeom prst="ellipse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F4D18FD6-1C3D-AD42-8E80-9C11183A3CF5}"/>
              </a:ext>
            </a:extLst>
          </p:cNvPr>
          <p:cNvGrpSpPr/>
          <p:nvPr/>
        </p:nvGrpSpPr>
        <p:grpSpPr>
          <a:xfrm>
            <a:off x="6419031" y="2056716"/>
            <a:ext cx="3877056" cy="3877056"/>
            <a:chOff x="6419031" y="2056716"/>
            <a:chExt cx="3877056" cy="387705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EBDED4C-E5E7-E54D-9CBC-8789F9C1DBEE}"/>
                </a:ext>
              </a:extLst>
            </p:cNvPr>
            <p:cNvSpPr/>
            <p:nvPr/>
          </p:nvSpPr>
          <p:spPr>
            <a:xfrm>
              <a:off x="6419031" y="2056716"/>
              <a:ext cx="3877056" cy="3877056"/>
            </a:xfrm>
            <a:prstGeom prst="ellipse">
              <a:avLst/>
            </a:prstGeom>
            <a:solidFill>
              <a:srgbClr val="265091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itle 1">
              <a:extLst>
                <a:ext uri="{FF2B5EF4-FFF2-40B4-BE49-F238E27FC236}">
                  <a16:creationId xmlns:a16="http://schemas.microsoft.com/office/drawing/2014/main" id="{8FEE977D-4888-6F4F-BF53-B8F1BC5029F9}"/>
                </a:ext>
              </a:extLst>
            </p:cNvPr>
            <p:cNvSpPr txBox="1">
              <a:spLocks/>
            </p:cNvSpPr>
            <p:nvPr/>
          </p:nvSpPr>
          <p:spPr>
            <a:xfrm>
              <a:off x="6742893" y="2774647"/>
              <a:ext cx="3260982" cy="2438400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4400" i="1" dirty="0">
                  <a:solidFill>
                    <a:schemeClr val="bg1"/>
                  </a:solidFill>
                  <a:latin typeface="+mn-lt"/>
                </a:rPr>
                <a:t>$29,440,484</a:t>
              </a:r>
              <a:endParaRPr lang="en-US" sz="440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4694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CBBA90C-5D16-CC4F-90B5-9FD2E0F180C0}"/>
              </a:ext>
            </a:extLst>
          </p:cNvPr>
          <p:cNvSpPr/>
          <p:nvPr/>
        </p:nvSpPr>
        <p:spPr>
          <a:xfrm>
            <a:off x="10581463" y="-21265"/>
            <a:ext cx="1616149" cy="3062177"/>
          </a:xfrm>
          <a:custGeom>
            <a:avLst/>
            <a:gdLst>
              <a:gd name="connsiteX0" fmla="*/ 1616149 w 1616149"/>
              <a:gd name="connsiteY0" fmla="*/ 0 h 3062177"/>
              <a:gd name="connsiteX1" fmla="*/ 0 w 1616149"/>
              <a:gd name="connsiteY1" fmla="*/ 0 h 3062177"/>
              <a:gd name="connsiteX2" fmla="*/ 871870 w 1616149"/>
              <a:gd name="connsiteY2" fmla="*/ 3062177 h 3062177"/>
              <a:gd name="connsiteX3" fmla="*/ 1616149 w 1616149"/>
              <a:gd name="connsiteY3" fmla="*/ 0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149" h="3062177">
                <a:moveTo>
                  <a:pt x="1616149" y="0"/>
                </a:moveTo>
                <a:lnTo>
                  <a:pt x="0" y="0"/>
                </a:lnTo>
                <a:lnTo>
                  <a:pt x="871870" y="3062177"/>
                </a:lnTo>
                <a:lnTo>
                  <a:pt x="1616149" y="0"/>
                </a:lnTo>
                <a:close/>
              </a:path>
            </a:pathLst>
          </a:cu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5CA526-CBE7-2148-9A7D-869CD8CEE1BE}"/>
              </a:ext>
            </a:extLst>
          </p:cNvPr>
          <p:cNvSpPr txBox="1">
            <a:spLocks/>
          </p:cNvSpPr>
          <p:nvPr/>
        </p:nvSpPr>
        <p:spPr>
          <a:xfrm>
            <a:off x="12576983" y="6474871"/>
            <a:ext cx="746946" cy="3831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AML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759333" y="8388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Ensuring Success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759333" y="1607989"/>
            <a:ext cx="9809430" cy="8159"/>
          </a:xfrm>
          <a:prstGeom prst="line">
            <a:avLst/>
          </a:prstGeom>
          <a:ln w="38100">
            <a:solidFill>
              <a:srgbClr val="F3B05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B734D38C-1756-174D-96AD-6668FFDCD602}"/>
              </a:ext>
            </a:extLst>
          </p:cNvPr>
          <p:cNvSpPr/>
          <p:nvPr/>
        </p:nvSpPr>
        <p:spPr>
          <a:xfrm>
            <a:off x="10496402" y="-21265"/>
            <a:ext cx="1701210" cy="6911163"/>
          </a:xfrm>
          <a:custGeom>
            <a:avLst/>
            <a:gdLst>
              <a:gd name="connsiteX0" fmla="*/ 1701210 w 1701210"/>
              <a:gd name="connsiteY0" fmla="*/ 0 h 6911163"/>
              <a:gd name="connsiteX1" fmla="*/ 1701210 w 1701210"/>
              <a:gd name="connsiteY1" fmla="*/ 6911163 h 6911163"/>
              <a:gd name="connsiteX2" fmla="*/ 0 w 1701210"/>
              <a:gd name="connsiteY2" fmla="*/ 6911163 h 6911163"/>
              <a:gd name="connsiteX3" fmla="*/ 1701210 w 1701210"/>
              <a:gd name="connsiteY3" fmla="*/ 0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10" h="6911163">
                <a:moveTo>
                  <a:pt x="1701210" y="0"/>
                </a:moveTo>
                <a:lnTo>
                  <a:pt x="1701210" y="6911163"/>
                </a:lnTo>
                <a:lnTo>
                  <a:pt x="0" y="6911163"/>
                </a:lnTo>
                <a:lnTo>
                  <a:pt x="1701210" y="0"/>
                </a:lnTo>
                <a:close/>
              </a:path>
            </a:pathLst>
          </a:cu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FCDBB4D-6B67-8443-8D47-CF0A21EC4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14AEF63-C56C-DC42-930F-1322DCBDE7A7}"/>
              </a:ext>
            </a:extLst>
          </p:cNvPr>
          <p:cNvSpPr txBox="1">
            <a:spLocks/>
          </p:cNvSpPr>
          <p:nvPr/>
        </p:nvSpPr>
        <p:spPr>
          <a:xfrm>
            <a:off x="759332" y="1778682"/>
            <a:ext cx="6788343" cy="428921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Why this makes sense for Alaska</a:t>
            </a: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Levels the playing field – increases </a:t>
            </a:r>
          </a:p>
          <a:p>
            <a:pPr algn="l">
              <a:lnSpc>
                <a:spcPct val="100000"/>
              </a:lnSpc>
              <a:buClr>
                <a:srgbClr val="265091"/>
              </a:buClr>
              <a:buSzPct val="130000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    local purchase potential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These aren’t new taxes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Keeps tax rates stable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Protects residents outside boundaries 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Maintains current local exemptions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Local revenues improve communities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On par with other states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Strengthens local governments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Local taxpayers, local budgets</a:t>
            </a: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>
              <a:lnSpc>
                <a:spcPct val="100000"/>
              </a:lnSpc>
              <a:buClr>
                <a:srgbClr val="265091"/>
              </a:buClr>
              <a:buSzPct val="130000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>
              <a:lnSpc>
                <a:spcPct val="100000"/>
              </a:lnSpc>
              <a:buClr>
                <a:srgbClr val="265091"/>
              </a:buClr>
              <a:buSzPct val="130000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lnSpc>
                <a:spcPct val="100000"/>
              </a:lnSpc>
              <a:buClr>
                <a:srgbClr val="265091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65FBA8-8C1C-BB41-A32D-AA3730A1FD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81" r="13281"/>
          <a:stretch/>
        </p:blipFill>
        <p:spPr>
          <a:xfrm>
            <a:off x="6419031" y="2053922"/>
            <a:ext cx="3879877" cy="3879850"/>
          </a:xfrm>
          <a:prstGeom prst="ellipse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F4D18FD6-1C3D-AD42-8E80-9C11183A3CF5}"/>
              </a:ext>
            </a:extLst>
          </p:cNvPr>
          <p:cNvGrpSpPr/>
          <p:nvPr/>
        </p:nvGrpSpPr>
        <p:grpSpPr>
          <a:xfrm>
            <a:off x="6419031" y="2056716"/>
            <a:ext cx="3877056" cy="3877056"/>
            <a:chOff x="6419031" y="2056716"/>
            <a:chExt cx="3877056" cy="387705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EBDED4C-E5E7-E54D-9CBC-8789F9C1DBEE}"/>
                </a:ext>
              </a:extLst>
            </p:cNvPr>
            <p:cNvSpPr/>
            <p:nvPr/>
          </p:nvSpPr>
          <p:spPr>
            <a:xfrm>
              <a:off x="6419031" y="2056716"/>
              <a:ext cx="3877056" cy="3877056"/>
            </a:xfrm>
            <a:prstGeom prst="ellipse">
              <a:avLst/>
            </a:prstGeom>
            <a:solidFill>
              <a:srgbClr val="265091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itle 1">
              <a:extLst>
                <a:ext uri="{FF2B5EF4-FFF2-40B4-BE49-F238E27FC236}">
                  <a16:creationId xmlns:a16="http://schemas.microsoft.com/office/drawing/2014/main" id="{8FEE977D-4888-6F4F-BF53-B8F1BC5029F9}"/>
                </a:ext>
              </a:extLst>
            </p:cNvPr>
            <p:cNvSpPr txBox="1">
              <a:spLocks/>
            </p:cNvSpPr>
            <p:nvPr/>
          </p:nvSpPr>
          <p:spPr>
            <a:xfrm>
              <a:off x="6742893" y="2774647"/>
              <a:ext cx="3260982" cy="2438400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4400" i="1" dirty="0">
                  <a:solidFill>
                    <a:schemeClr val="bg1"/>
                  </a:solidFill>
                  <a:latin typeface="+mn-lt"/>
                </a:rPr>
                <a:t>Fairness</a:t>
              </a:r>
            </a:p>
            <a:p>
              <a:pPr>
                <a:lnSpc>
                  <a:spcPct val="100000"/>
                </a:lnSpc>
              </a:pPr>
              <a:endParaRPr lang="en-US" sz="1200" i="1" dirty="0">
                <a:solidFill>
                  <a:schemeClr val="bg1"/>
                </a:solidFill>
                <a:latin typeface="+mn-lt"/>
              </a:endParaRPr>
            </a:p>
            <a:p>
              <a:pPr>
                <a:lnSpc>
                  <a:spcPct val="100000"/>
                </a:lnSpc>
              </a:pPr>
              <a:r>
                <a:rPr lang="en-US" sz="3600" i="1" dirty="0">
                  <a:solidFill>
                    <a:schemeClr val="bg1"/>
                  </a:solidFill>
                  <a:latin typeface="+mn-lt"/>
                </a:rPr>
                <a:t>2,600-3,400 retailers</a:t>
              </a:r>
              <a:endParaRPr lang="en-US" sz="360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6348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9CB8A6-9625-114E-8E26-2887571D3418}"/>
              </a:ext>
            </a:extLst>
          </p:cNvPr>
          <p:cNvSpPr/>
          <p:nvPr/>
        </p:nvSpPr>
        <p:spPr>
          <a:xfrm>
            <a:off x="-8389" y="0"/>
            <a:ext cx="12184268" cy="6858000"/>
          </a:xfrm>
          <a:prstGeom prst="rect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1233815" y="7245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Next Steps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1191284" y="1493689"/>
            <a:ext cx="9809430" cy="8159"/>
          </a:xfrm>
          <a:prstGeom prst="line">
            <a:avLst/>
          </a:prstGeom>
          <a:ln w="38100">
            <a:solidFill>
              <a:srgbClr val="3742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BC9D8B7D-0065-6F43-84AF-587047500D5B}"/>
              </a:ext>
            </a:extLst>
          </p:cNvPr>
          <p:cNvGrpSpPr/>
          <p:nvPr/>
        </p:nvGrpSpPr>
        <p:grpSpPr>
          <a:xfrm>
            <a:off x="140618" y="1584734"/>
            <a:ext cx="3489453" cy="3489453"/>
            <a:chOff x="430910" y="2105154"/>
            <a:chExt cx="3489453" cy="348945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55292BF-A3B1-C44A-B84C-1CF05147D22F}"/>
                </a:ext>
              </a:extLst>
            </p:cNvPr>
            <p:cNvSpPr/>
            <p:nvPr/>
          </p:nvSpPr>
          <p:spPr>
            <a:xfrm>
              <a:off x="430910" y="2105154"/>
              <a:ext cx="3489453" cy="3489453"/>
            </a:xfrm>
            <a:prstGeom prst="ellipse">
              <a:avLst/>
            </a:prstGeom>
            <a:solidFill>
              <a:srgbClr val="374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79678B50-90D1-0945-B995-2BB9FDEEEE58}"/>
                </a:ext>
              </a:extLst>
            </p:cNvPr>
            <p:cNvSpPr txBox="1">
              <a:spLocks/>
            </p:cNvSpPr>
            <p:nvPr/>
          </p:nvSpPr>
          <p:spPr>
            <a:xfrm>
              <a:off x="713751" y="2429649"/>
              <a:ext cx="2905535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Pass the Draft Resolution, committing to Agreement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4F1EA-5921-5D47-8958-9B2FE95DF9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9FD8746-5AC3-EF45-A6E7-834717E05C02}"/>
              </a:ext>
            </a:extLst>
          </p:cNvPr>
          <p:cNvGrpSpPr/>
          <p:nvPr/>
        </p:nvGrpSpPr>
        <p:grpSpPr>
          <a:xfrm>
            <a:off x="4363086" y="1584733"/>
            <a:ext cx="3489453" cy="3489453"/>
            <a:chOff x="4351273" y="2105154"/>
            <a:chExt cx="3489453" cy="348945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9D0A1-971D-FD46-896D-1B4377AC9331}"/>
                </a:ext>
              </a:extLst>
            </p:cNvPr>
            <p:cNvSpPr/>
            <p:nvPr/>
          </p:nvSpPr>
          <p:spPr>
            <a:xfrm>
              <a:off x="4351273" y="2105154"/>
              <a:ext cx="3489453" cy="3489453"/>
            </a:xfrm>
            <a:prstGeom prst="ellipse">
              <a:avLst/>
            </a:prstGeom>
            <a:solidFill>
              <a:srgbClr val="619B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4FD96EC8-06FD-7541-9159-C19EECCF6AC8}"/>
                </a:ext>
              </a:extLst>
            </p:cNvPr>
            <p:cNvSpPr txBox="1">
              <a:spLocks/>
            </p:cNvSpPr>
            <p:nvPr/>
          </p:nvSpPr>
          <p:spPr>
            <a:xfrm>
              <a:off x="4563757" y="2429650"/>
              <a:ext cx="3125628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Participate in Commission meetings; approve Bylaws and Remote Seller Sales Tax Code</a:t>
              </a:r>
              <a:endParaRPr lang="en-US" sz="2400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411440-B975-DF42-93E6-A188BAD12625}"/>
              </a:ext>
            </a:extLst>
          </p:cNvPr>
          <p:cNvGrpSpPr/>
          <p:nvPr/>
        </p:nvGrpSpPr>
        <p:grpSpPr>
          <a:xfrm>
            <a:off x="8600581" y="1584732"/>
            <a:ext cx="3489453" cy="3489453"/>
            <a:chOff x="8234241" y="2105153"/>
            <a:chExt cx="3489453" cy="348945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AAED687-D8AE-D44A-8A22-78710E2E8328}"/>
                </a:ext>
              </a:extLst>
            </p:cNvPr>
            <p:cNvSpPr/>
            <p:nvPr/>
          </p:nvSpPr>
          <p:spPr>
            <a:xfrm>
              <a:off x="8234241" y="2105153"/>
              <a:ext cx="3489453" cy="3489453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itle 1">
              <a:extLst>
                <a:ext uri="{FF2B5EF4-FFF2-40B4-BE49-F238E27FC236}">
                  <a16:creationId xmlns:a16="http://schemas.microsoft.com/office/drawing/2014/main" id="{2209F956-3D85-B54A-8B10-462C8825D8C0}"/>
                </a:ext>
              </a:extLst>
            </p:cNvPr>
            <p:cNvSpPr txBox="1">
              <a:spLocks/>
            </p:cNvSpPr>
            <p:nvPr/>
          </p:nvSpPr>
          <p:spPr>
            <a:xfrm>
              <a:off x="8513753" y="2296598"/>
              <a:ext cx="2905535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Bring the Code to your Council/Assembly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6BE3CFC-006E-4A83-A26F-9161246C1377}"/>
              </a:ext>
            </a:extLst>
          </p:cNvPr>
          <p:cNvGrpSpPr/>
          <p:nvPr/>
        </p:nvGrpSpPr>
        <p:grpSpPr>
          <a:xfrm>
            <a:off x="2307682" y="3290374"/>
            <a:ext cx="3489453" cy="3489453"/>
            <a:chOff x="8234241" y="2105153"/>
            <a:chExt cx="3489453" cy="3489453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1F7A8B7-D623-4B86-AB19-D677A411F2F9}"/>
                </a:ext>
              </a:extLst>
            </p:cNvPr>
            <p:cNvSpPr/>
            <p:nvPr/>
          </p:nvSpPr>
          <p:spPr>
            <a:xfrm>
              <a:off x="8234241" y="2105153"/>
              <a:ext cx="3489453" cy="3489453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itle 1">
              <a:extLst>
                <a:ext uri="{FF2B5EF4-FFF2-40B4-BE49-F238E27FC236}">
                  <a16:creationId xmlns:a16="http://schemas.microsoft.com/office/drawing/2014/main" id="{2885B28B-0F7F-4701-90DF-E209260F0B10}"/>
                </a:ext>
              </a:extLst>
            </p:cNvPr>
            <p:cNvSpPr txBox="1">
              <a:spLocks/>
            </p:cNvSpPr>
            <p:nvPr/>
          </p:nvSpPr>
          <p:spPr>
            <a:xfrm>
              <a:off x="8526200" y="2763572"/>
              <a:ext cx="2905535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Send AML your current rate, exemptions and boundaries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FFB340F-ECC9-4560-A76A-C2A90E7AA399}"/>
              </a:ext>
            </a:extLst>
          </p:cNvPr>
          <p:cNvGrpSpPr/>
          <p:nvPr/>
        </p:nvGrpSpPr>
        <p:grpSpPr>
          <a:xfrm>
            <a:off x="6553037" y="3290373"/>
            <a:ext cx="3489453" cy="3489453"/>
            <a:chOff x="430910" y="2105154"/>
            <a:chExt cx="3489453" cy="348945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E7E481D-6EB1-4BE0-A318-2B6F60268549}"/>
                </a:ext>
              </a:extLst>
            </p:cNvPr>
            <p:cNvSpPr/>
            <p:nvPr/>
          </p:nvSpPr>
          <p:spPr>
            <a:xfrm>
              <a:off x="430910" y="2105154"/>
              <a:ext cx="3489453" cy="3489453"/>
            </a:xfrm>
            <a:prstGeom prst="ellipse">
              <a:avLst/>
            </a:prstGeom>
            <a:solidFill>
              <a:srgbClr val="374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itle 1">
              <a:extLst>
                <a:ext uri="{FF2B5EF4-FFF2-40B4-BE49-F238E27FC236}">
                  <a16:creationId xmlns:a16="http://schemas.microsoft.com/office/drawing/2014/main" id="{AE5C9AB2-FFFF-4A87-83FB-6367FEBDDC7C}"/>
                </a:ext>
              </a:extLst>
            </p:cNvPr>
            <p:cNvSpPr txBox="1">
              <a:spLocks/>
            </p:cNvSpPr>
            <p:nvPr/>
          </p:nvSpPr>
          <p:spPr>
            <a:xfrm>
              <a:off x="722869" y="2763573"/>
              <a:ext cx="2905535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Expect collection to begin within 30 days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0404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7B8D24C-2155-F243-A9CB-39E7F86C4855}"/>
              </a:ext>
            </a:extLst>
          </p:cNvPr>
          <p:cNvSpPr/>
          <p:nvPr/>
        </p:nvSpPr>
        <p:spPr>
          <a:xfrm>
            <a:off x="4758266" y="0"/>
            <a:ext cx="7433733" cy="6858000"/>
          </a:xfrm>
          <a:prstGeom prst="rect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6D4D04-D293-AB4C-BA01-E073D92BE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8995" y="1476836"/>
            <a:ext cx="6034871" cy="1325563"/>
          </a:xfrm>
        </p:spPr>
        <p:txBody>
          <a:bodyPr anchor="b" anchorCtr="0"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+mn-lt"/>
              </a:rPr>
              <a:t>Online Sales Tax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BAA35F-8EE8-864A-8FCF-D086D9D1C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66" y="1476836"/>
            <a:ext cx="3381701" cy="390432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61450" y="-618068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8820" y="-618068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56190" y="-618068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703560" y="-618068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50930" y="-618068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8300" y="-618068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E37D55F-673D-8243-8A95-AECB0D8A0665}"/>
              </a:ext>
            </a:extLst>
          </p:cNvPr>
          <p:cNvSpPr txBox="1">
            <a:spLocks/>
          </p:cNvSpPr>
          <p:nvPr/>
        </p:nvSpPr>
        <p:spPr>
          <a:xfrm>
            <a:off x="5451686" y="2857435"/>
            <a:ext cx="603487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</a:rPr>
              <a:t>A Win-Win for Local Governments and Businesses</a:t>
            </a:r>
          </a:p>
        </p:txBody>
      </p:sp>
    </p:spTree>
    <p:extLst>
      <p:ext uri="{BB962C8B-B14F-4D97-AF65-F5344CB8AC3E}">
        <p14:creationId xmlns:p14="http://schemas.microsoft.com/office/powerpoint/2010/main" val="377928651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FD36D5-9ED3-4C43-A67E-044E6E8399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b="37792"/>
          <a:stretch/>
        </p:blipFill>
        <p:spPr>
          <a:xfrm>
            <a:off x="10793110" y="5799537"/>
            <a:ext cx="1207008" cy="8668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6D4D04-D293-AB4C-BA01-E073D92BE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740" y="838882"/>
            <a:ext cx="10156476" cy="1325563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Celebrating Signatories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A556B5-93E7-CB4C-A067-C7B5E2652477}"/>
              </a:ext>
            </a:extLst>
          </p:cNvPr>
          <p:cNvCxnSpPr>
            <a:cxnSpLocks/>
          </p:cNvCxnSpPr>
          <p:nvPr/>
        </p:nvCxnSpPr>
        <p:spPr>
          <a:xfrm>
            <a:off x="1379349" y="1616148"/>
            <a:ext cx="9189414" cy="0"/>
          </a:xfrm>
          <a:prstGeom prst="line">
            <a:avLst/>
          </a:prstGeom>
          <a:ln w="38100">
            <a:solidFill>
              <a:srgbClr val="F3B05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FEA1156-8CE2-AB4E-9EF6-6B532BD36F09}"/>
              </a:ext>
            </a:extLst>
          </p:cNvPr>
          <p:cNvSpPr/>
          <p:nvPr/>
        </p:nvSpPr>
        <p:spPr>
          <a:xfrm>
            <a:off x="9061450" y="-618068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F7838C-180C-664E-A0E1-9FFEBCFBA82F}"/>
              </a:ext>
            </a:extLst>
          </p:cNvPr>
          <p:cNvSpPr/>
          <p:nvPr/>
        </p:nvSpPr>
        <p:spPr>
          <a:xfrm>
            <a:off x="9608820" y="-618068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959DD59-CECE-FE4D-837D-2799F3C358E6}"/>
              </a:ext>
            </a:extLst>
          </p:cNvPr>
          <p:cNvSpPr/>
          <p:nvPr/>
        </p:nvSpPr>
        <p:spPr>
          <a:xfrm>
            <a:off x="10156190" y="-618068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11A8A90-1894-A045-B91F-E6C0C818DE3B}"/>
              </a:ext>
            </a:extLst>
          </p:cNvPr>
          <p:cNvSpPr/>
          <p:nvPr/>
        </p:nvSpPr>
        <p:spPr>
          <a:xfrm>
            <a:off x="10703560" y="-618068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BD636FA-AD26-5846-A4C6-4C928007E34D}"/>
              </a:ext>
            </a:extLst>
          </p:cNvPr>
          <p:cNvSpPr/>
          <p:nvPr/>
        </p:nvSpPr>
        <p:spPr>
          <a:xfrm>
            <a:off x="11250930" y="-618068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BA83653-B718-1C41-B710-1B49340FC3D9}"/>
              </a:ext>
            </a:extLst>
          </p:cNvPr>
          <p:cNvSpPr/>
          <p:nvPr/>
        </p:nvSpPr>
        <p:spPr>
          <a:xfrm>
            <a:off x="11798300" y="-618068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16469C-4E44-6740-BB63-CA385A305836}"/>
              </a:ext>
            </a:extLst>
          </p:cNvPr>
          <p:cNvGrpSpPr>
            <a:grpSpLocks noChangeAspect="1"/>
          </p:cNvGrpSpPr>
          <p:nvPr/>
        </p:nvGrpSpPr>
        <p:grpSpPr>
          <a:xfrm>
            <a:off x="6199219" y="3609676"/>
            <a:ext cx="1515241" cy="1515241"/>
            <a:chOff x="6493168" y="4508731"/>
            <a:chExt cx="1850731" cy="1850731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5244B70-F75A-8C4B-BD54-79281AF93F45}"/>
                </a:ext>
              </a:extLst>
            </p:cNvPr>
            <p:cNvSpPr/>
            <p:nvPr/>
          </p:nvSpPr>
          <p:spPr>
            <a:xfrm>
              <a:off x="6493168" y="4508731"/>
              <a:ext cx="1850731" cy="1850731"/>
            </a:xfrm>
            <a:prstGeom prst="ellipse">
              <a:avLst/>
            </a:prstGeom>
            <a:solidFill>
              <a:srgbClr val="619B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C2FC1A2-454E-C642-B214-70C6BD596437}"/>
                </a:ext>
              </a:extLst>
            </p:cNvPr>
            <p:cNvSpPr txBox="1"/>
            <p:nvPr/>
          </p:nvSpPr>
          <p:spPr>
            <a:xfrm>
              <a:off x="6636830" y="5153161"/>
              <a:ext cx="1583394" cy="66146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Haines Borough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A72645E-6014-1E4C-A956-36BDB53D4081}"/>
              </a:ext>
            </a:extLst>
          </p:cNvPr>
          <p:cNvGrpSpPr/>
          <p:nvPr/>
        </p:nvGrpSpPr>
        <p:grpSpPr>
          <a:xfrm>
            <a:off x="7900433" y="3624781"/>
            <a:ext cx="1515241" cy="1515241"/>
            <a:chOff x="7231816" y="4526886"/>
            <a:chExt cx="1515241" cy="151524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DEB7489-94EF-3E4E-A213-A950F7C5A166}"/>
                </a:ext>
              </a:extLst>
            </p:cNvPr>
            <p:cNvSpPr/>
            <p:nvPr/>
          </p:nvSpPr>
          <p:spPr>
            <a:xfrm>
              <a:off x="7231816" y="4526886"/>
              <a:ext cx="1515241" cy="1515241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4099701-F33C-EA4A-B9AC-44A2DB1AE928}"/>
                </a:ext>
              </a:extLst>
            </p:cNvPr>
            <p:cNvSpPr txBox="1"/>
            <p:nvPr/>
          </p:nvSpPr>
          <p:spPr>
            <a:xfrm>
              <a:off x="7349435" y="5163501"/>
              <a:ext cx="1296365" cy="32355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Kenai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06A2C9F-C71A-E94A-87F5-2C00F09FF68F}"/>
              </a:ext>
            </a:extLst>
          </p:cNvPr>
          <p:cNvGrpSpPr/>
          <p:nvPr/>
        </p:nvGrpSpPr>
        <p:grpSpPr>
          <a:xfrm>
            <a:off x="9568815" y="3626296"/>
            <a:ext cx="1515241" cy="1515241"/>
            <a:chOff x="9246529" y="4526885"/>
            <a:chExt cx="1515241" cy="151524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10574B8-B554-7C40-9EEB-AA4AAA1C2344}"/>
                </a:ext>
              </a:extLst>
            </p:cNvPr>
            <p:cNvSpPr/>
            <p:nvPr/>
          </p:nvSpPr>
          <p:spPr>
            <a:xfrm>
              <a:off x="9246529" y="4526885"/>
              <a:ext cx="1515241" cy="1515241"/>
            </a:xfrm>
            <a:prstGeom prst="ellipse">
              <a:avLst/>
            </a:prstGeom>
            <a:solidFill>
              <a:srgbClr val="F3B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3D5A7A-6F1C-4B44-A966-D2E02FA0403F}"/>
                </a:ext>
              </a:extLst>
            </p:cNvPr>
            <p:cNvSpPr txBox="1"/>
            <p:nvPr/>
          </p:nvSpPr>
          <p:spPr>
            <a:xfrm>
              <a:off x="9364148" y="5163500"/>
              <a:ext cx="1296365" cy="32355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>
                  <a:solidFill>
                    <a:schemeClr val="bg1"/>
                  </a:solidFill>
                </a:rPr>
                <a:t>Palme</a:t>
              </a:r>
              <a:r>
                <a:rPr lang="en-US" sz="2000" b="1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A7FA472-AE36-473F-B841-A03EA0EA2E1D}"/>
              </a:ext>
            </a:extLst>
          </p:cNvPr>
          <p:cNvGrpSpPr>
            <a:grpSpLocks noChangeAspect="1"/>
          </p:cNvGrpSpPr>
          <p:nvPr/>
        </p:nvGrpSpPr>
        <p:grpSpPr>
          <a:xfrm>
            <a:off x="1155571" y="3650445"/>
            <a:ext cx="1515241" cy="1515241"/>
            <a:chOff x="6493168" y="4508731"/>
            <a:chExt cx="1850731" cy="185073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9FCC9F4-0EDA-4A4A-81A5-032AFEC06A0A}"/>
                </a:ext>
              </a:extLst>
            </p:cNvPr>
            <p:cNvSpPr/>
            <p:nvPr/>
          </p:nvSpPr>
          <p:spPr>
            <a:xfrm>
              <a:off x="6493168" y="4508731"/>
              <a:ext cx="1850731" cy="1850731"/>
            </a:xfrm>
            <a:prstGeom prst="ellipse">
              <a:avLst/>
            </a:prstGeom>
            <a:solidFill>
              <a:srgbClr val="619B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1A6E49-637A-446C-ACD4-E4750FCDDB48}"/>
                </a:ext>
              </a:extLst>
            </p:cNvPr>
            <p:cNvSpPr txBox="1"/>
            <p:nvPr/>
          </p:nvSpPr>
          <p:spPr>
            <a:xfrm>
              <a:off x="6636829" y="5286299"/>
              <a:ext cx="1583394" cy="39518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Seward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E6D3D39-1553-4A70-8A28-3AC673FC9BEC}"/>
              </a:ext>
            </a:extLst>
          </p:cNvPr>
          <p:cNvGrpSpPr/>
          <p:nvPr/>
        </p:nvGrpSpPr>
        <p:grpSpPr>
          <a:xfrm>
            <a:off x="2843204" y="3609676"/>
            <a:ext cx="1515241" cy="1515241"/>
            <a:chOff x="7231816" y="4526886"/>
            <a:chExt cx="1515241" cy="151524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7E877CC-DA0C-40EA-B5AC-EC2C13C609A4}"/>
                </a:ext>
              </a:extLst>
            </p:cNvPr>
            <p:cNvSpPr/>
            <p:nvPr/>
          </p:nvSpPr>
          <p:spPr>
            <a:xfrm>
              <a:off x="7231816" y="4526886"/>
              <a:ext cx="1515241" cy="1515241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D59B767-9B56-4FD0-A184-3017BF420F78}"/>
                </a:ext>
              </a:extLst>
            </p:cNvPr>
            <p:cNvSpPr txBox="1"/>
            <p:nvPr/>
          </p:nvSpPr>
          <p:spPr>
            <a:xfrm>
              <a:off x="7349435" y="5163501"/>
              <a:ext cx="1296365" cy="32355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Homer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8BBE74A-C5CB-48D5-B960-575E26804E8E}"/>
              </a:ext>
            </a:extLst>
          </p:cNvPr>
          <p:cNvGrpSpPr/>
          <p:nvPr/>
        </p:nvGrpSpPr>
        <p:grpSpPr>
          <a:xfrm>
            <a:off x="4487002" y="2012896"/>
            <a:ext cx="1515241" cy="1515241"/>
            <a:chOff x="9246529" y="4526885"/>
            <a:chExt cx="1515241" cy="151524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DA137EA-3C04-4394-9E5E-5779BDB3EA92}"/>
                </a:ext>
              </a:extLst>
            </p:cNvPr>
            <p:cNvSpPr/>
            <p:nvPr/>
          </p:nvSpPr>
          <p:spPr>
            <a:xfrm>
              <a:off x="9246529" y="4526885"/>
              <a:ext cx="1515241" cy="1515241"/>
            </a:xfrm>
            <a:prstGeom prst="ellipse">
              <a:avLst/>
            </a:prstGeom>
            <a:solidFill>
              <a:srgbClr val="F3B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F569AD7-6690-46BB-9DED-1A6C66EA4B72}"/>
                </a:ext>
              </a:extLst>
            </p:cNvPr>
            <p:cNvSpPr txBox="1"/>
            <p:nvPr/>
          </p:nvSpPr>
          <p:spPr>
            <a:xfrm>
              <a:off x="9364148" y="5163500"/>
              <a:ext cx="1296365" cy="32355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 err="1">
                  <a:solidFill>
                    <a:schemeClr val="bg1"/>
                  </a:solidFill>
                </a:rPr>
                <a:t>Seldovia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B8C6B67-4D67-45C1-B00C-625E55D81F86}"/>
              </a:ext>
            </a:extLst>
          </p:cNvPr>
          <p:cNvGrpSpPr>
            <a:grpSpLocks noChangeAspect="1"/>
          </p:cNvGrpSpPr>
          <p:nvPr/>
        </p:nvGrpSpPr>
        <p:grpSpPr>
          <a:xfrm>
            <a:off x="6185341" y="2027793"/>
            <a:ext cx="1515241" cy="1515241"/>
            <a:chOff x="6493168" y="4508731"/>
            <a:chExt cx="1850731" cy="185073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CD92B1A-3BBF-48C3-93EA-E771DD22F400}"/>
                </a:ext>
              </a:extLst>
            </p:cNvPr>
            <p:cNvSpPr/>
            <p:nvPr/>
          </p:nvSpPr>
          <p:spPr>
            <a:xfrm>
              <a:off x="6493168" y="4508731"/>
              <a:ext cx="1850731" cy="1850731"/>
            </a:xfrm>
            <a:prstGeom prst="ellipse">
              <a:avLst/>
            </a:prstGeom>
            <a:solidFill>
              <a:srgbClr val="619B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1B1A004-8680-4895-AF33-E2B9A5D42B84}"/>
                </a:ext>
              </a:extLst>
            </p:cNvPr>
            <p:cNvSpPr txBox="1"/>
            <p:nvPr/>
          </p:nvSpPr>
          <p:spPr>
            <a:xfrm>
              <a:off x="6636829" y="5286299"/>
              <a:ext cx="1583394" cy="39518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Juneau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EC634B8-2DCA-48E8-9182-A17CA4D182BC}"/>
              </a:ext>
            </a:extLst>
          </p:cNvPr>
          <p:cNvGrpSpPr/>
          <p:nvPr/>
        </p:nvGrpSpPr>
        <p:grpSpPr>
          <a:xfrm>
            <a:off x="2795760" y="2027794"/>
            <a:ext cx="1515241" cy="1515241"/>
            <a:chOff x="7231816" y="4526886"/>
            <a:chExt cx="1515241" cy="151524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DF0B952-02D9-4CF2-B5D3-FB9A2C79FBCF}"/>
                </a:ext>
              </a:extLst>
            </p:cNvPr>
            <p:cNvSpPr/>
            <p:nvPr/>
          </p:nvSpPr>
          <p:spPr>
            <a:xfrm>
              <a:off x="7231816" y="4526886"/>
              <a:ext cx="1515241" cy="1515241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DC2E27-1C39-42AF-87FE-8490AC3B411D}"/>
                </a:ext>
              </a:extLst>
            </p:cNvPr>
            <p:cNvSpPr txBox="1"/>
            <p:nvPr/>
          </p:nvSpPr>
          <p:spPr>
            <a:xfrm>
              <a:off x="7349435" y="5163501"/>
              <a:ext cx="1296365" cy="32355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Wasilla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33116E-E4DE-4BBF-BFF4-73E525D8282E}"/>
              </a:ext>
            </a:extLst>
          </p:cNvPr>
          <p:cNvGrpSpPr/>
          <p:nvPr/>
        </p:nvGrpSpPr>
        <p:grpSpPr>
          <a:xfrm>
            <a:off x="4530837" y="3609676"/>
            <a:ext cx="1515241" cy="1515241"/>
            <a:chOff x="9246529" y="4526885"/>
            <a:chExt cx="1515241" cy="151524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1C06E3A-F9F0-4257-AF8F-FCED8B5D21CB}"/>
                </a:ext>
              </a:extLst>
            </p:cNvPr>
            <p:cNvSpPr/>
            <p:nvPr/>
          </p:nvSpPr>
          <p:spPr>
            <a:xfrm>
              <a:off x="9246529" y="4526885"/>
              <a:ext cx="1515241" cy="1515241"/>
            </a:xfrm>
            <a:prstGeom prst="ellipse">
              <a:avLst/>
            </a:prstGeom>
            <a:solidFill>
              <a:srgbClr val="F3B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2F7120D-4F46-44B5-BE12-5E463B373DA1}"/>
                </a:ext>
              </a:extLst>
            </p:cNvPr>
            <p:cNvSpPr txBox="1"/>
            <p:nvPr/>
          </p:nvSpPr>
          <p:spPr>
            <a:xfrm>
              <a:off x="9364148" y="5163500"/>
              <a:ext cx="1296365" cy="32355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Soldotna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76FECE8-7630-4912-922C-1E4B419BFE81}"/>
              </a:ext>
            </a:extLst>
          </p:cNvPr>
          <p:cNvGrpSpPr>
            <a:grpSpLocks noChangeAspect="1"/>
          </p:cNvGrpSpPr>
          <p:nvPr/>
        </p:nvGrpSpPr>
        <p:grpSpPr>
          <a:xfrm>
            <a:off x="1104518" y="2027793"/>
            <a:ext cx="1515241" cy="1515241"/>
            <a:chOff x="6493168" y="4508731"/>
            <a:chExt cx="1850731" cy="185073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B62CF01-5372-4098-8C35-261806FE2EEA}"/>
                </a:ext>
              </a:extLst>
            </p:cNvPr>
            <p:cNvSpPr/>
            <p:nvPr/>
          </p:nvSpPr>
          <p:spPr>
            <a:xfrm>
              <a:off x="6493168" y="4508731"/>
              <a:ext cx="1850731" cy="1850731"/>
            </a:xfrm>
            <a:prstGeom prst="ellipse">
              <a:avLst/>
            </a:prstGeom>
            <a:solidFill>
              <a:srgbClr val="619B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11EC84-8765-4452-9CA9-996DD42DCF74}"/>
                </a:ext>
              </a:extLst>
            </p:cNvPr>
            <p:cNvSpPr txBox="1"/>
            <p:nvPr/>
          </p:nvSpPr>
          <p:spPr>
            <a:xfrm>
              <a:off x="6636829" y="5286299"/>
              <a:ext cx="1583394" cy="39518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Wrangell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8136734-28B8-4976-9743-C4B170F58ED4}"/>
              </a:ext>
            </a:extLst>
          </p:cNvPr>
          <p:cNvGrpSpPr/>
          <p:nvPr/>
        </p:nvGrpSpPr>
        <p:grpSpPr>
          <a:xfrm>
            <a:off x="7883680" y="2012895"/>
            <a:ext cx="1515241" cy="1515241"/>
            <a:chOff x="7231816" y="4526886"/>
            <a:chExt cx="1515241" cy="1515241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F196388-A61F-4AA7-B73D-20F6E27B756D}"/>
                </a:ext>
              </a:extLst>
            </p:cNvPr>
            <p:cNvSpPr/>
            <p:nvPr/>
          </p:nvSpPr>
          <p:spPr>
            <a:xfrm>
              <a:off x="7231816" y="4526886"/>
              <a:ext cx="1515241" cy="1515241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F463A05-6061-4A35-A9D1-0989C2B2B399}"/>
                </a:ext>
              </a:extLst>
            </p:cNvPr>
            <p:cNvSpPr txBox="1"/>
            <p:nvPr/>
          </p:nvSpPr>
          <p:spPr>
            <a:xfrm>
              <a:off x="7349435" y="4945493"/>
              <a:ext cx="1296365" cy="75956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Kenai Peninsula Borough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ED3DD1B-AC4C-4EA4-892E-DF09A7053F7E}"/>
              </a:ext>
            </a:extLst>
          </p:cNvPr>
          <p:cNvGrpSpPr/>
          <p:nvPr/>
        </p:nvGrpSpPr>
        <p:grpSpPr>
          <a:xfrm>
            <a:off x="9582019" y="1995580"/>
            <a:ext cx="1515241" cy="1515241"/>
            <a:chOff x="9246529" y="4526885"/>
            <a:chExt cx="1515241" cy="151524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E01633B-606D-46CD-99AB-D04DBF6785FD}"/>
                </a:ext>
              </a:extLst>
            </p:cNvPr>
            <p:cNvSpPr/>
            <p:nvPr/>
          </p:nvSpPr>
          <p:spPr>
            <a:xfrm>
              <a:off x="9246529" y="4526885"/>
              <a:ext cx="1515241" cy="1515241"/>
            </a:xfrm>
            <a:prstGeom prst="ellipse">
              <a:avLst/>
            </a:prstGeom>
            <a:solidFill>
              <a:srgbClr val="F3B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80E7BC1-FBEA-42D2-BE9A-6EE754A1B570}"/>
                </a:ext>
              </a:extLst>
            </p:cNvPr>
            <p:cNvSpPr txBox="1"/>
            <p:nvPr/>
          </p:nvSpPr>
          <p:spPr>
            <a:xfrm>
              <a:off x="9364148" y="4945492"/>
              <a:ext cx="1296365" cy="75956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Ketchikan Gateway Borough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32CECC7-010C-4401-95B0-968DE38554D9}"/>
              </a:ext>
            </a:extLst>
          </p:cNvPr>
          <p:cNvGrpSpPr/>
          <p:nvPr/>
        </p:nvGrpSpPr>
        <p:grpSpPr>
          <a:xfrm>
            <a:off x="4572370" y="5206456"/>
            <a:ext cx="1515241" cy="1515241"/>
            <a:chOff x="9246529" y="4526885"/>
            <a:chExt cx="1515241" cy="151524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8EA359A-CC12-47BC-AB5F-0064D482ECAD}"/>
                </a:ext>
              </a:extLst>
            </p:cNvPr>
            <p:cNvSpPr/>
            <p:nvPr/>
          </p:nvSpPr>
          <p:spPr>
            <a:xfrm>
              <a:off x="9246529" y="4526885"/>
              <a:ext cx="1515241" cy="1515241"/>
            </a:xfrm>
            <a:prstGeom prst="ellipse">
              <a:avLst/>
            </a:prstGeom>
            <a:solidFill>
              <a:srgbClr val="F3B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5AF4E82-7E1F-4332-AF3B-39F94838E924}"/>
                </a:ext>
              </a:extLst>
            </p:cNvPr>
            <p:cNvSpPr txBox="1"/>
            <p:nvPr/>
          </p:nvSpPr>
          <p:spPr>
            <a:xfrm>
              <a:off x="9364148" y="5163500"/>
              <a:ext cx="1296365" cy="32355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Kodiak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F1889FD-BAFA-44F2-8B8A-5FA1099F7F96}"/>
              </a:ext>
            </a:extLst>
          </p:cNvPr>
          <p:cNvGrpSpPr/>
          <p:nvPr/>
        </p:nvGrpSpPr>
        <p:grpSpPr>
          <a:xfrm>
            <a:off x="2843203" y="5206456"/>
            <a:ext cx="1515241" cy="1515241"/>
            <a:chOff x="7231816" y="4526886"/>
            <a:chExt cx="1515241" cy="151524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5C60AEB-4C4B-4A56-BFA5-00EFC64B7E99}"/>
                </a:ext>
              </a:extLst>
            </p:cNvPr>
            <p:cNvSpPr/>
            <p:nvPr/>
          </p:nvSpPr>
          <p:spPr>
            <a:xfrm>
              <a:off x="7231816" y="4526886"/>
              <a:ext cx="1515241" cy="1515241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1A799B8-A002-40C8-9003-3B91554B6F36}"/>
                </a:ext>
              </a:extLst>
            </p:cNvPr>
            <p:cNvSpPr txBox="1"/>
            <p:nvPr/>
          </p:nvSpPr>
          <p:spPr>
            <a:xfrm>
              <a:off x="7349435" y="5054497"/>
              <a:ext cx="1296365" cy="54155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Toksook Bay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9DDEFFA-B68E-4262-AC63-47C000CB614A}"/>
              </a:ext>
            </a:extLst>
          </p:cNvPr>
          <p:cNvGrpSpPr>
            <a:grpSpLocks noChangeAspect="1"/>
          </p:cNvGrpSpPr>
          <p:nvPr/>
        </p:nvGrpSpPr>
        <p:grpSpPr>
          <a:xfrm>
            <a:off x="6238209" y="5206456"/>
            <a:ext cx="1515241" cy="1515241"/>
            <a:chOff x="6493168" y="4508731"/>
            <a:chExt cx="1850731" cy="1850731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24F8B8C-1E38-4AA8-B548-F1CC2ACCEC0F}"/>
                </a:ext>
              </a:extLst>
            </p:cNvPr>
            <p:cNvSpPr/>
            <p:nvPr/>
          </p:nvSpPr>
          <p:spPr>
            <a:xfrm>
              <a:off x="6493168" y="4508731"/>
              <a:ext cx="1850731" cy="1850731"/>
            </a:xfrm>
            <a:prstGeom prst="ellipse">
              <a:avLst/>
            </a:prstGeom>
            <a:solidFill>
              <a:srgbClr val="619B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75753E4-3108-4F4C-8656-F2C336CFB60B}"/>
                </a:ext>
              </a:extLst>
            </p:cNvPr>
            <p:cNvSpPr txBox="1"/>
            <p:nvPr/>
          </p:nvSpPr>
          <p:spPr>
            <a:xfrm>
              <a:off x="6636830" y="5286299"/>
              <a:ext cx="1583394" cy="39518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ts val="1720"/>
                </a:lnSpc>
              </a:pPr>
              <a:r>
                <a:rPr lang="en-US" sz="2000" b="1" dirty="0">
                  <a:solidFill>
                    <a:schemeClr val="bg1"/>
                  </a:solidFill>
                </a:rPr>
                <a:t>Adak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43476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CBBA90C-5D16-CC4F-90B5-9FD2E0F180C0}"/>
              </a:ext>
            </a:extLst>
          </p:cNvPr>
          <p:cNvSpPr/>
          <p:nvPr/>
        </p:nvSpPr>
        <p:spPr>
          <a:xfrm>
            <a:off x="10581463" y="-21265"/>
            <a:ext cx="1616149" cy="3062177"/>
          </a:xfrm>
          <a:custGeom>
            <a:avLst/>
            <a:gdLst>
              <a:gd name="connsiteX0" fmla="*/ 1616149 w 1616149"/>
              <a:gd name="connsiteY0" fmla="*/ 0 h 3062177"/>
              <a:gd name="connsiteX1" fmla="*/ 0 w 1616149"/>
              <a:gd name="connsiteY1" fmla="*/ 0 h 3062177"/>
              <a:gd name="connsiteX2" fmla="*/ 871870 w 1616149"/>
              <a:gd name="connsiteY2" fmla="*/ 3062177 h 3062177"/>
              <a:gd name="connsiteX3" fmla="*/ 1616149 w 1616149"/>
              <a:gd name="connsiteY3" fmla="*/ 0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149" h="3062177">
                <a:moveTo>
                  <a:pt x="1616149" y="0"/>
                </a:moveTo>
                <a:lnTo>
                  <a:pt x="0" y="0"/>
                </a:lnTo>
                <a:lnTo>
                  <a:pt x="871870" y="3062177"/>
                </a:lnTo>
                <a:lnTo>
                  <a:pt x="1616149" y="0"/>
                </a:lnTo>
                <a:close/>
              </a:path>
            </a:pathLst>
          </a:cu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5CA526-CBE7-2148-9A7D-869CD8CEE1BE}"/>
              </a:ext>
            </a:extLst>
          </p:cNvPr>
          <p:cNvSpPr txBox="1">
            <a:spLocks/>
          </p:cNvSpPr>
          <p:nvPr/>
        </p:nvSpPr>
        <p:spPr>
          <a:xfrm>
            <a:off x="12576983" y="6474871"/>
            <a:ext cx="746946" cy="3831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AML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759333" y="8388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Background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759333" y="1607989"/>
            <a:ext cx="9809430" cy="8159"/>
          </a:xfrm>
          <a:prstGeom prst="line">
            <a:avLst/>
          </a:prstGeom>
          <a:ln w="38100">
            <a:solidFill>
              <a:srgbClr val="F3B05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B734D38C-1756-174D-96AD-6668FFDCD602}"/>
              </a:ext>
            </a:extLst>
          </p:cNvPr>
          <p:cNvSpPr/>
          <p:nvPr/>
        </p:nvSpPr>
        <p:spPr>
          <a:xfrm>
            <a:off x="10496402" y="-21265"/>
            <a:ext cx="1701210" cy="6911163"/>
          </a:xfrm>
          <a:custGeom>
            <a:avLst/>
            <a:gdLst>
              <a:gd name="connsiteX0" fmla="*/ 1701210 w 1701210"/>
              <a:gd name="connsiteY0" fmla="*/ 0 h 6911163"/>
              <a:gd name="connsiteX1" fmla="*/ 1701210 w 1701210"/>
              <a:gd name="connsiteY1" fmla="*/ 6911163 h 6911163"/>
              <a:gd name="connsiteX2" fmla="*/ 0 w 1701210"/>
              <a:gd name="connsiteY2" fmla="*/ 6911163 h 6911163"/>
              <a:gd name="connsiteX3" fmla="*/ 1701210 w 1701210"/>
              <a:gd name="connsiteY3" fmla="*/ 0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10" h="6911163">
                <a:moveTo>
                  <a:pt x="1701210" y="0"/>
                </a:moveTo>
                <a:lnTo>
                  <a:pt x="1701210" y="6911163"/>
                </a:lnTo>
                <a:lnTo>
                  <a:pt x="0" y="6911163"/>
                </a:lnTo>
                <a:lnTo>
                  <a:pt x="1701210" y="0"/>
                </a:lnTo>
                <a:close/>
              </a:path>
            </a:pathLst>
          </a:cu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FCDBB4D-6B67-8443-8D47-CF0A21EC4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14AEF63-C56C-DC42-930F-1322DCBDE7A7}"/>
              </a:ext>
            </a:extLst>
          </p:cNvPr>
          <p:cNvSpPr txBox="1">
            <a:spLocks/>
          </p:cNvSpPr>
          <p:nvPr/>
        </p:nvSpPr>
        <p:spPr>
          <a:xfrm>
            <a:off x="759332" y="1778682"/>
            <a:ext cx="9724369" cy="42892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Impacts of a Supreme Court Case</a:t>
            </a: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Wayfair vs South Dakota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removed the requirement of physical “nexus” and opened up the opportunity for sales tax collection – of current sales taxes – on online sales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The Supreme Court gave broad guidelines for how that should occur, namely that collection should not create a burden on inter-state commerce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The Court further suggested that streamlined, statewide, single-level administration, with a clearly defined economic nexus, would meet this test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States have been updating their sales tax codes across the nation, taking into account economic nexus, the role of a marketplace facilitator, and a system of collection</a:t>
            </a: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1436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CBBA90C-5D16-CC4F-90B5-9FD2E0F180C0}"/>
              </a:ext>
            </a:extLst>
          </p:cNvPr>
          <p:cNvSpPr/>
          <p:nvPr/>
        </p:nvSpPr>
        <p:spPr>
          <a:xfrm>
            <a:off x="10581463" y="-21265"/>
            <a:ext cx="1616149" cy="3062177"/>
          </a:xfrm>
          <a:custGeom>
            <a:avLst/>
            <a:gdLst>
              <a:gd name="connsiteX0" fmla="*/ 1616149 w 1616149"/>
              <a:gd name="connsiteY0" fmla="*/ 0 h 3062177"/>
              <a:gd name="connsiteX1" fmla="*/ 0 w 1616149"/>
              <a:gd name="connsiteY1" fmla="*/ 0 h 3062177"/>
              <a:gd name="connsiteX2" fmla="*/ 871870 w 1616149"/>
              <a:gd name="connsiteY2" fmla="*/ 3062177 h 3062177"/>
              <a:gd name="connsiteX3" fmla="*/ 1616149 w 1616149"/>
              <a:gd name="connsiteY3" fmla="*/ 0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149" h="3062177">
                <a:moveTo>
                  <a:pt x="1616149" y="0"/>
                </a:moveTo>
                <a:lnTo>
                  <a:pt x="0" y="0"/>
                </a:lnTo>
                <a:lnTo>
                  <a:pt x="871870" y="3062177"/>
                </a:lnTo>
                <a:lnTo>
                  <a:pt x="1616149" y="0"/>
                </a:lnTo>
                <a:close/>
              </a:path>
            </a:pathLst>
          </a:cu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5CA526-CBE7-2148-9A7D-869CD8CEE1BE}"/>
              </a:ext>
            </a:extLst>
          </p:cNvPr>
          <p:cNvSpPr txBox="1">
            <a:spLocks/>
          </p:cNvSpPr>
          <p:nvPr/>
        </p:nvSpPr>
        <p:spPr>
          <a:xfrm>
            <a:off x="12576983" y="6474871"/>
            <a:ext cx="746946" cy="3831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AML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759333" y="8388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Background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759333" y="1607989"/>
            <a:ext cx="9809430" cy="8159"/>
          </a:xfrm>
          <a:prstGeom prst="line">
            <a:avLst/>
          </a:prstGeom>
          <a:ln w="38100">
            <a:solidFill>
              <a:srgbClr val="F3B05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B734D38C-1756-174D-96AD-6668FFDCD602}"/>
              </a:ext>
            </a:extLst>
          </p:cNvPr>
          <p:cNvSpPr/>
          <p:nvPr/>
        </p:nvSpPr>
        <p:spPr>
          <a:xfrm>
            <a:off x="10496402" y="-21265"/>
            <a:ext cx="1701210" cy="6911163"/>
          </a:xfrm>
          <a:custGeom>
            <a:avLst/>
            <a:gdLst>
              <a:gd name="connsiteX0" fmla="*/ 1701210 w 1701210"/>
              <a:gd name="connsiteY0" fmla="*/ 0 h 6911163"/>
              <a:gd name="connsiteX1" fmla="*/ 1701210 w 1701210"/>
              <a:gd name="connsiteY1" fmla="*/ 6911163 h 6911163"/>
              <a:gd name="connsiteX2" fmla="*/ 0 w 1701210"/>
              <a:gd name="connsiteY2" fmla="*/ 6911163 h 6911163"/>
              <a:gd name="connsiteX3" fmla="*/ 1701210 w 1701210"/>
              <a:gd name="connsiteY3" fmla="*/ 0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10" h="6911163">
                <a:moveTo>
                  <a:pt x="1701210" y="0"/>
                </a:moveTo>
                <a:lnTo>
                  <a:pt x="1701210" y="6911163"/>
                </a:lnTo>
                <a:lnTo>
                  <a:pt x="0" y="6911163"/>
                </a:lnTo>
                <a:lnTo>
                  <a:pt x="1701210" y="0"/>
                </a:lnTo>
                <a:close/>
              </a:path>
            </a:pathLst>
          </a:cu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FCDBB4D-6B67-8443-8D47-CF0A21EC4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14AEF63-C56C-DC42-930F-1322DCBDE7A7}"/>
              </a:ext>
            </a:extLst>
          </p:cNvPr>
          <p:cNvSpPr txBox="1">
            <a:spLocks/>
          </p:cNvSpPr>
          <p:nvPr/>
        </p:nvSpPr>
        <p:spPr>
          <a:xfrm>
            <a:off x="759332" y="1778682"/>
            <a:ext cx="9724369" cy="42892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Implications for Alaska</a:t>
            </a: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Alaska is the only state in the nation that doesn’t have a statewide sales tax but gives local governments the ability to collect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AML has spent the last year researching this issue and developing a well-vetted and reasonable path forward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17 local governments contributed funding and the time of their staff toward this effort, which represents strong collaboration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Local governments in Alaska have both taxing authority and the ability to enter into intergovernmental agreement under the State Constitution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Together, there has been consensus to work together to follow the Supreme Court decision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70862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CBBA90C-5D16-CC4F-90B5-9FD2E0F180C0}"/>
              </a:ext>
            </a:extLst>
          </p:cNvPr>
          <p:cNvSpPr/>
          <p:nvPr/>
        </p:nvSpPr>
        <p:spPr>
          <a:xfrm>
            <a:off x="10581463" y="-21265"/>
            <a:ext cx="1616149" cy="3062177"/>
          </a:xfrm>
          <a:custGeom>
            <a:avLst/>
            <a:gdLst>
              <a:gd name="connsiteX0" fmla="*/ 1616149 w 1616149"/>
              <a:gd name="connsiteY0" fmla="*/ 0 h 3062177"/>
              <a:gd name="connsiteX1" fmla="*/ 0 w 1616149"/>
              <a:gd name="connsiteY1" fmla="*/ 0 h 3062177"/>
              <a:gd name="connsiteX2" fmla="*/ 871870 w 1616149"/>
              <a:gd name="connsiteY2" fmla="*/ 3062177 h 3062177"/>
              <a:gd name="connsiteX3" fmla="*/ 1616149 w 1616149"/>
              <a:gd name="connsiteY3" fmla="*/ 0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149" h="3062177">
                <a:moveTo>
                  <a:pt x="1616149" y="0"/>
                </a:moveTo>
                <a:lnTo>
                  <a:pt x="0" y="0"/>
                </a:lnTo>
                <a:lnTo>
                  <a:pt x="871870" y="3062177"/>
                </a:lnTo>
                <a:lnTo>
                  <a:pt x="1616149" y="0"/>
                </a:lnTo>
                <a:close/>
              </a:path>
            </a:pathLst>
          </a:cu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5CA526-CBE7-2148-9A7D-869CD8CEE1BE}"/>
              </a:ext>
            </a:extLst>
          </p:cNvPr>
          <p:cNvSpPr txBox="1">
            <a:spLocks/>
          </p:cNvSpPr>
          <p:nvPr/>
        </p:nvSpPr>
        <p:spPr>
          <a:xfrm>
            <a:off x="12576983" y="6474871"/>
            <a:ext cx="746946" cy="3831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AML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759333" y="8388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Working Together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759333" y="1607989"/>
            <a:ext cx="9809430" cy="8159"/>
          </a:xfrm>
          <a:prstGeom prst="line">
            <a:avLst/>
          </a:prstGeom>
          <a:ln w="38100">
            <a:solidFill>
              <a:srgbClr val="F3B05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B734D38C-1756-174D-96AD-6668FFDCD602}"/>
              </a:ext>
            </a:extLst>
          </p:cNvPr>
          <p:cNvSpPr/>
          <p:nvPr/>
        </p:nvSpPr>
        <p:spPr>
          <a:xfrm>
            <a:off x="10496402" y="-21265"/>
            <a:ext cx="1701210" cy="6911163"/>
          </a:xfrm>
          <a:custGeom>
            <a:avLst/>
            <a:gdLst>
              <a:gd name="connsiteX0" fmla="*/ 1701210 w 1701210"/>
              <a:gd name="connsiteY0" fmla="*/ 0 h 6911163"/>
              <a:gd name="connsiteX1" fmla="*/ 1701210 w 1701210"/>
              <a:gd name="connsiteY1" fmla="*/ 6911163 h 6911163"/>
              <a:gd name="connsiteX2" fmla="*/ 0 w 1701210"/>
              <a:gd name="connsiteY2" fmla="*/ 6911163 h 6911163"/>
              <a:gd name="connsiteX3" fmla="*/ 1701210 w 1701210"/>
              <a:gd name="connsiteY3" fmla="*/ 0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10" h="6911163">
                <a:moveTo>
                  <a:pt x="1701210" y="0"/>
                </a:moveTo>
                <a:lnTo>
                  <a:pt x="1701210" y="6911163"/>
                </a:lnTo>
                <a:lnTo>
                  <a:pt x="0" y="6911163"/>
                </a:lnTo>
                <a:lnTo>
                  <a:pt x="1701210" y="0"/>
                </a:lnTo>
                <a:close/>
              </a:path>
            </a:pathLst>
          </a:cu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FCDBB4D-6B67-8443-8D47-CF0A21EC4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14AEF63-C56C-DC42-930F-1322DCBDE7A7}"/>
              </a:ext>
            </a:extLst>
          </p:cNvPr>
          <p:cNvSpPr txBox="1">
            <a:spLocks/>
          </p:cNvSpPr>
          <p:nvPr/>
        </p:nvSpPr>
        <p:spPr>
          <a:xfrm>
            <a:off x="759332" y="1778682"/>
            <a:ext cx="9724369" cy="42892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June 6</a:t>
            </a:r>
            <a:r>
              <a:rPr lang="en-US" sz="2400" b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in-person meeting</a:t>
            </a: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More than 40 managers, attorneys and finance officers met to discuss how to proceed, agreeing to economic nexus and centralized administration</a:t>
            </a: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Drafting Committee</a:t>
            </a: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Comprised of sales tax administrators, finance officers and attorneys, this group met weekly to discuss and finalize common definitions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Governance Committee</a:t>
            </a: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Comprised of managers, attorneys and finance officers, this group met regularly and developed an intergovernmental agreement, draft bylaws and draft remote sales tax code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990119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CBBA90C-5D16-CC4F-90B5-9FD2E0F180C0}"/>
              </a:ext>
            </a:extLst>
          </p:cNvPr>
          <p:cNvSpPr/>
          <p:nvPr/>
        </p:nvSpPr>
        <p:spPr>
          <a:xfrm>
            <a:off x="10581463" y="-21265"/>
            <a:ext cx="1616149" cy="3062177"/>
          </a:xfrm>
          <a:custGeom>
            <a:avLst/>
            <a:gdLst>
              <a:gd name="connsiteX0" fmla="*/ 1616149 w 1616149"/>
              <a:gd name="connsiteY0" fmla="*/ 0 h 3062177"/>
              <a:gd name="connsiteX1" fmla="*/ 0 w 1616149"/>
              <a:gd name="connsiteY1" fmla="*/ 0 h 3062177"/>
              <a:gd name="connsiteX2" fmla="*/ 871870 w 1616149"/>
              <a:gd name="connsiteY2" fmla="*/ 3062177 h 3062177"/>
              <a:gd name="connsiteX3" fmla="*/ 1616149 w 1616149"/>
              <a:gd name="connsiteY3" fmla="*/ 0 h 306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149" h="3062177">
                <a:moveTo>
                  <a:pt x="1616149" y="0"/>
                </a:moveTo>
                <a:lnTo>
                  <a:pt x="0" y="0"/>
                </a:lnTo>
                <a:lnTo>
                  <a:pt x="871870" y="3062177"/>
                </a:lnTo>
                <a:lnTo>
                  <a:pt x="1616149" y="0"/>
                </a:lnTo>
                <a:close/>
              </a:path>
            </a:pathLst>
          </a:cu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5CA526-CBE7-2148-9A7D-869CD8CEE1BE}"/>
              </a:ext>
            </a:extLst>
          </p:cNvPr>
          <p:cNvSpPr txBox="1">
            <a:spLocks/>
          </p:cNvSpPr>
          <p:nvPr/>
        </p:nvSpPr>
        <p:spPr>
          <a:xfrm>
            <a:off x="12576983" y="6474871"/>
            <a:ext cx="746946" cy="3831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AML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759333" y="8388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Working Together – Thanks!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759333" y="1607989"/>
            <a:ext cx="9809430" cy="8159"/>
          </a:xfrm>
          <a:prstGeom prst="line">
            <a:avLst/>
          </a:prstGeom>
          <a:ln w="38100">
            <a:solidFill>
              <a:srgbClr val="F3B05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B734D38C-1756-174D-96AD-6668FFDCD602}"/>
              </a:ext>
            </a:extLst>
          </p:cNvPr>
          <p:cNvSpPr/>
          <p:nvPr/>
        </p:nvSpPr>
        <p:spPr>
          <a:xfrm>
            <a:off x="10496402" y="-21265"/>
            <a:ext cx="1701210" cy="6911163"/>
          </a:xfrm>
          <a:custGeom>
            <a:avLst/>
            <a:gdLst>
              <a:gd name="connsiteX0" fmla="*/ 1701210 w 1701210"/>
              <a:gd name="connsiteY0" fmla="*/ 0 h 6911163"/>
              <a:gd name="connsiteX1" fmla="*/ 1701210 w 1701210"/>
              <a:gd name="connsiteY1" fmla="*/ 6911163 h 6911163"/>
              <a:gd name="connsiteX2" fmla="*/ 0 w 1701210"/>
              <a:gd name="connsiteY2" fmla="*/ 6911163 h 6911163"/>
              <a:gd name="connsiteX3" fmla="*/ 1701210 w 1701210"/>
              <a:gd name="connsiteY3" fmla="*/ 0 h 69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10" h="6911163">
                <a:moveTo>
                  <a:pt x="1701210" y="0"/>
                </a:moveTo>
                <a:lnTo>
                  <a:pt x="1701210" y="6911163"/>
                </a:lnTo>
                <a:lnTo>
                  <a:pt x="0" y="6911163"/>
                </a:lnTo>
                <a:lnTo>
                  <a:pt x="1701210" y="0"/>
                </a:lnTo>
                <a:close/>
              </a:path>
            </a:pathLst>
          </a:cu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FCDBB4D-6B67-8443-8D47-CF0A21EC4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14AEF63-C56C-DC42-930F-1322DCBDE7A7}"/>
              </a:ext>
            </a:extLst>
          </p:cNvPr>
          <p:cNvSpPr txBox="1">
            <a:spLocks/>
          </p:cNvSpPr>
          <p:nvPr/>
        </p:nvSpPr>
        <p:spPr>
          <a:xfrm>
            <a:off x="759332" y="2409731"/>
            <a:ext cx="9724369" cy="3658168"/>
          </a:xfrm>
          <a:prstGeom prst="rect">
            <a:avLst/>
          </a:prstGeom>
        </p:spPr>
        <p:txBody>
          <a:bodyPr vert="horz" lIns="91440" tIns="45720" rIns="91440" bIns="45720" numCol="2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Kenai Peninsula Borough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and Borough of Juneau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Ketchikan Gateway Borough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Palmer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Wasilla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Nome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Palmer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and Borough of Wrangell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Kodiak</a:t>
            </a:r>
          </a:p>
          <a:p>
            <a:pPr algn="l"/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Sand Point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Kotzebue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Soldotna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Unalaska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City of Adak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Landye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Bennett Blumstein LLP</a:t>
            </a:r>
          </a:p>
          <a:p>
            <a:pPr algn="l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• Boyd, Chandler, Falconer LLP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8EDED0-D838-4E8E-9140-7BB1A2F9E6CF}"/>
              </a:ext>
            </a:extLst>
          </p:cNvPr>
          <p:cNvSpPr txBox="1"/>
          <p:nvPr/>
        </p:nvSpPr>
        <p:spPr>
          <a:xfrm>
            <a:off x="759332" y="1963024"/>
            <a:ext cx="899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Drafting and Governance Committee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1364508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9CB8A6-9625-114E-8E26-2887571D3418}"/>
              </a:ext>
            </a:extLst>
          </p:cNvPr>
          <p:cNvSpPr/>
          <p:nvPr/>
        </p:nvSpPr>
        <p:spPr>
          <a:xfrm>
            <a:off x="0" y="0"/>
            <a:ext cx="12184268" cy="6858000"/>
          </a:xfrm>
          <a:prstGeom prst="rect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1233815" y="7245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Governance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1191284" y="1493689"/>
            <a:ext cx="9809430" cy="8159"/>
          </a:xfrm>
          <a:prstGeom prst="line">
            <a:avLst/>
          </a:prstGeom>
          <a:ln w="38100">
            <a:solidFill>
              <a:srgbClr val="3742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BC9D8B7D-0065-6F43-84AF-587047500D5B}"/>
              </a:ext>
            </a:extLst>
          </p:cNvPr>
          <p:cNvGrpSpPr/>
          <p:nvPr/>
        </p:nvGrpSpPr>
        <p:grpSpPr>
          <a:xfrm>
            <a:off x="403202" y="1874857"/>
            <a:ext cx="3489453" cy="3489453"/>
            <a:chOff x="430910" y="2105154"/>
            <a:chExt cx="3489453" cy="348945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55292BF-A3B1-C44A-B84C-1CF05147D22F}"/>
                </a:ext>
              </a:extLst>
            </p:cNvPr>
            <p:cNvSpPr/>
            <p:nvPr/>
          </p:nvSpPr>
          <p:spPr>
            <a:xfrm>
              <a:off x="430910" y="2105154"/>
              <a:ext cx="3489453" cy="3489453"/>
            </a:xfrm>
            <a:prstGeom prst="ellipse">
              <a:avLst/>
            </a:prstGeom>
            <a:solidFill>
              <a:srgbClr val="374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79678B50-90D1-0945-B995-2BB9FDEEEE58}"/>
                </a:ext>
              </a:extLst>
            </p:cNvPr>
            <p:cNvSpPr txBox="1">
              <a:spLocks/>
            </p:cNvSpPr>
            <p:nvPr/>
          </p:nvSpPr>
          <p:spPr>
            <a:xfrm>
              <a:off x="722869" y="2763573"/>
              <a:ext cx="2905535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Intergovernmental Agreement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4F1EA-5921-5D47-8958-9B2FE95DF9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9FD8746-5AC3-EF45-A6E7-834717E05C02}"/>
              </a:ext>
            </a:extLst>
          </p:cNvPr>
          <p:cNvGrpSpPr/>
          <p:nvPr/>
        </p:nvGrpSpPr>
        <p:grpSpPr>
          <a:xfrm>
            <a:off x="4335639" y="1874857"/>
            <a:ext cx="3489453" cy="3489453"/>
            <a:chOff x="4351273" y="2105154"/>
            <a:chExt cx="3489453" cy="348945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9D0A1-971D-FD46-896D-1B4377AC9331}"/>
                </a:ext>
              </a:extLst>
            </p:cNvPr>
            <p:cNvSpPr/>
            <p:nvPr/>
          </p:nvSpPr>
          <p:spPr>
            <a:xfrm>
              <a:off x="4351273" y="2105154"/>
              <a:ext cx="3489453" cy="3489453"/>
            </a:xfrm>
            <a:prstGeom prst="ellipse">
              <a:avLst/>
            </a:prstGeom>
            <a:solidFill>
              <a:srgbClr val="619B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4FD96EC8-06FD-7541-9159-C19EECCF6AC8}"/>
                </a:ext>
              </a:extLst>
            </p:cNvPr>
            <p:cNvSpPr txBox="1">
              <a:spLocks/>
            </p:cNvSpPr>
            <p:nvPr/>
          </p:nvSpPr>
          <p:spPr>
            <a:xfrm>
              <a:off x="4423140" y="2763573"/>
              <a:ext cx="3125628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Bylaws</a:t>
              </a:r>
              <a:endParaRPr lang="en-US" sz="2400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411440-B975-DF42-93E6-A188BAD12625}"/>
              </a:ext>
            </a:extLst>
          </p:cNvPr>
          <p:cNvGrpSpPr/>
          <p:nvPr/>
        </p:nvGrpSpPr>
        <p:grpSpPr>
          <a:xfrm>
            <a:off x="8250061" y="1874857"/>
            <a:ext cx="3489453" cy="3489453"/>
            <a:chOff x="8234241" y="2105153"/>
            <a:chExt cx="3489453" cy="348945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AAED687-D8AE-D44A-8A22-78710E2E8328}"/>
                </a:ext>
              </a:extLst>
            </p:cNvPr>
            <p:cNvSpPr/>
            <p:nvPr/>
          </p:nvSpPr>
          <p:spPr>
            <a:xfrm>
              <a:off x="8234241" y="2105153"/>
              <a:ext cx="3489453" cy="3489453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itle 1">
              <a:extLst>
                <a:ext uri="{FF2B5EF4-FFF2-40B4-BE49-F238E27FC236}">
                  <a16:creationId xmlns:a16="http://schemas.microsoft.com/office/drawing/2014/main" id="{2209F956-3D85-B54A-8B10-462C8825D8C0}"/>
                </a:ext>
              </a:extLst>
            </p:cNvPr>
            <p:cNvSpPr txBox="1">
              <a:spLocks/>
            </p:cNvSpPr>
            <p:nvPr/>
          </p:nvSpPr>
          <p:spPr>
            <a:xfrm>
              <a:off x="8526200" y="2763572"/>
              <a:ext cx="2905535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Remote Seller 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Sales Tax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0617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9CB8A6-9625-114E-8E26-2887571D3418}"/>
              </a:ext>
            </a:extLst>
          </p:cNvPr>
          <p:cNvSpPr/>
          <p:nvPr/>
        </p:nvSpPr>
        <p:spPr>
          <a:xfrm>
            <a:off x="0" y="0"/>
            <a:ext cx="12184268" cy="6858000"/>
          </a:xfrm>
          <a:prstGeom prst="rect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1233815" y="7245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Online Sales Tax Collection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1191284" y="1493689"/>
            <a:ext cx="9809430" cy="8159"/>
          </a:xfrm>
          <a:prstGeom prst="line">
            <a:avLst/>
          </a:prstGeom>
          <a:ln w="38100">
            <a:solidFill>
              <a:srgbClr val="3742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BC9D8B7D-0065-6F43-84AF-587047500D5B}"/>
              </a:ext>
            </a:extLst>
          </p:cNvPr>
          <p:cNvGrpSpPr/>
          <p:nvPr/>
        </p:nvGrpSpPr>
        <p:grpSpPr>
          <a:xfrm>
            <a:off x="403202" y="1874857"/>
            <a:ext cx="3489453" cy="3489453"/>
            <a:chOff x="430910" y="2105154"/>
            <a:chExt cx="3489453" cy="348945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55292BF-A3B1-C44A-B84C-1CF05147D22F}"/>
                </a:ext>
              </a:extLst>
            </p:cNvPr>
            <p:cNvSpPr/>
            <p:nvPr/>
          </p:nvSpPr>
          <p:spPr>
            <a:xfrm>
              <a:off x="430910" y="2105154"/>
              <a:ext cx="3489453" cy="3489453"/>
            </a:xfrm>
            <a:prstGeom prst="ellipse">
              <a:avLst/>
            </a:prstGeom>
            <a:solidFill>
              <a:srgbClr val="374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79678B50-90D1-0945-B995-2BB9FDEEEE58}"/>
                </a:ext>
              </a:extLst>
            </p:cNvPr>
            <p:cNvSpPr txBox="1">
              <a:spLocks/>
            </p:cNvSpPr>
            <p:nvPr/>
          </p:nvSpPr>
          <p:spPr>
            <a:xfrm>
              <a:off x="722869" y="2763573"/>
              <a:ext cx="2905535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Intergovernmental Agreement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4F1EA-5921-5D47-8958-9B2FE95DF9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E0A04B71-540E-4614-B1A3-C2DC2E567D08}"/>
              </a:ext>
            </a:extLst>
          </p:cNvPr>
          <p:cNvSpPr txBox="1">
            <a:spLocks/>
          </p:cNvSpPr>
          <p:nvPr/>
        </p:nvSpPr>
        <p:spPr>
          <a:xfrm>
            <a:off x="4494508" y="1778682"/>
            <a:ext cx="6295171" cy="42892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Establishes a Commission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Agrees to: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Designate a representative to the Commission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Adopt the online sales tax code; delegation of tax collection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Economic nexus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AML administration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993000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9CB8A6-9625-114E-8E26-2887571D3418}"/>
              </a:ext>
            </a:extLst>
          </p:cNvPr>
          <p:cNvSpPr/>
          <p:nvPr/>
        </p:nvSpPr>
        <p:spPr>
          <a:xfrm>
            <a:off x="0" y="0"/>
            <a:ext cx="12184268" cy="6858000"/>
          </a:xfrm>
          <a:prstGeom prst="rect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1233815" y="7245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Online Sales Tax Collection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1191284" y="1493689"/>
            <a:ext cx="9809430" cy="8159"/>
          </a:xfrm>
          <a:prstGeom prst="line">
            <a:avLst/>
          </a:prstGeom>
          <a:ln w="38100">
            <a:solidFill>
              <a:srgbClr val="3742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4F1EA-5921-5D47-8958-9B2FE95DF9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9FD8746-5AC3-EF45-A6E7-834717E05C02}"/>
              </a:ext>
            </a:extLst>
          </p:cNvPr>
          <p:cNvGrpSpPr/>
          <p:nvPr/>
        </p:nvGrpSpPr>
        <p:grpSpPr>
          <a:xfrm>
            <a:off x="4335639" y="1874857"/>
            <a:ext cx="3489453" cy="3489453"/>
            <a:chOff x="4351273" y="2105154"/>
            <a:chExt cx="3489453" cy="348945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9D0A1-971D-FD46-896D-1B4377AC9331}"/>
                </a:ext>
              </a:extLst>
            </p:cNvPr>
            <p:cNvSpPr/>
            <p:nvPr/>
          </p:nvSpPr>
          <p:spPr>
            <a:xfrm>
              <a:off x="4351273" y="2105154"/>
              <a:ext cx="3489453" cy="3489453"/>
            </a:xfrm>
            <a:prstGeom prst="ellipse">
              <a:avLst/>
            </a:prstGeom>
            <a:solidFill>
              <a:srgbClr val="619B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4FD96EC8-06FD-7541-9159-C19EECCF6AC8}"/>
                </a:ext>
              </a:extLst>
            </p:cNvPr>
            <p:cNvSpPr txBox="1">
              <a:spLocks/>
            </p:cNvSpPr>
            <p:nvPr/>
          </p:nvSpPr>
          <p:spPr>
            <a:xfrm>
              <a:off x="4423140" y="2763573"/>
              <a:ext cx="3125628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Bylaws</a:t>
              </a:r>
              <a:endParaRPr lang="en-US" sz="24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AF0E1E02-35BA-44E2-85FA-C1AE8A1EECE7}"/>
              </a:ext>
            </a:extLst>
          </p:cNvPr>
          <p:cNvSpPr txBox="1">
            <a:spLocks/>
          </p:cNvSpPr>
          <p:nvPr/>
        </p:nvSpPr>
        <p:spPr>
          <a:xfrm>
            <a:off x="213960" y="1844200"/>
            <a:ext cx="3829721" cy="42892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Governing documents of Commission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Membership and meetings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Board of directors, elections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Oversight of collection and remittance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Budget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Policies and procedures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5A4A5A47-5E17-4935-A53A-19F8F8295FEF}"/>
              </a:ext>
            </a:extLst>
          </p:cNvPr>
          <p:cNvSpPr txBox="1">
            <a:spLocks/>
          </p:cNvSpPr>
          <p:nvPr/>
        </p:nvSpPr>
        <p:spPr>
          <a:xfrm>
            <a:off x="7928228" y="4679665"/>
            <a:ext cx="4049812" cy="18658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To be approved by members at first meeting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23742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9CB8A6-9625-114E-8E26-2887571D3418}"/>
              </a:ext>
            </a:extLst>
          </p:cNvPr>
          <p:cNvSpPr/>
          <p:nvPr/>
        </p:nvSpPr>
        <p:spPr>
          <a:xfrm>
            <a:off x="0" y="0"/>
            <a:ext cx="12184268" cy="6858000"/>
          </a:xfrm>
          <a:prstGeom prst="rect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FA2138-CE19-404E-BDFA-62AC6956BDE7}"/>
              </a:ext>
            </a:extLst>
          </p:cNvPr>
          <p:cNvSpPr/>
          <p:nvPr/>
        </p:nvSpPr>
        <p:spPr>
          <a:xfrm>
            <a:off x="9053718" y="-766234"/>
            <a:ext cx="393700" cy="393700"/>
          </a:xfrm>
          <a:prstGeom prst="ellipse">
            <a:avLst/>
          </a:prstGeom>
          <a:solidFill>
            <a:srgbClr val="374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004937-F4DD-9F44-BB4A-574C6E03D39D}"/>
              </a:ext>
            </a:extLst>
          </p:cNvPr>
          <p:cNvSpPr/>
          <p:nvPr/>
        </p:nvSpPr>
        <p:spPr>
          <a:xfrm>
            <a:off x="9601088" y="-766234"/>
            <a:ext cx="393700" cy="393700"/>
          </a:xfrm>
          <a:prstGeom prst="ellipse">
            <a:avLst/>
          </a:prstGeom>
          <a:solidFill>
            <a:srgbClr val="F3B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DADA5B-6D3C-9246-B0BB-5C10D404A226}"/>
              </a:ext>
            </a:extLst>
          </p:cNvPr>
          <p:cNvSpPr/>
          <p:nvPr/>
        </p:nvSpPr>
        <p:spPr>
          <a:xfrm>
            <a:off x="10148458" y="-766234"/>
            <a:ext cx="393700" cy="393700"/>
          </a:xfrm>
          <a:prstGeom prst="ellipse">
            <a:avLst/>
          </a:prstGeom>
          <a:solidFill>
            <a:srgbClr val="619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0F94CB-51CA-D24D-9D2C-4B329504E31B}"/>
              </a:ext>
            </a:extLst>
          </p:cNvPr>
          <p:cNvSpPr/>
          <p:nvPr/>
        </p:nvSpPr>
        <p:spPr>
          <a:xfrm>
            <a:off x="10695828" y="-766234"/>
            <a:ext cx="393700" cy="393700"/>
          </a:xfrm>
          <a:prstGeom prst="ellipse">
            <a:avLst/>
          </a:prstGeom>
          <a:solidFill>
            <a:srgbClr val="26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9F533-EBD3-4B42-A9E3-2A6F752417E5}"/>
              </a:ext>
            </a:extLst>
          </p:cNvPr>
          <p:cNvSpPr/>
          <p:nvPr/>
        </p:nvSpPr>
        <p:spPr>
          <a:xfrm>
            <a:off x="11243198" y="-766234"/>
            <a:ext cx="393700" cy="393700"/>
          </a:xfrm>
          <a:prstGeom prst="ellipse">
            <a:avLst/>
          </a:prstGeom>
          <a:solidFill>
            <a:srgbClr val="BEB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2D1067-7AEA-6948-AAC7-1737932C2A58}"/>
              </a:ext>
            </a:extLst>
          </p:cNvPr>
          <p:cNvSpPr/>
          <p:nvPr/>
        </p:nvSpPr>
        <p:spPr>
          <a:xfrm>
            <a:off x="11790568" y="-766234"/>
            <a:ext cx="393700" cy="393700"/>
          </a:xfrm>
          <a:prstGeom prst="ellipse">
            <a:avLst/>
          </a:prstGeom>
          <a:solidFill>
            <a:srgbClr val="8B8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D74B245-1449-0A4C-A0EE-948CDAA6C4E1}"/>
              </a:ext>
            </a:extLst>
          </p:cNvPr>
          <p:cNvSpPr txBox="1">
            <a:spLocks/>
          </p:cNvSpPr>
          <p:nvPr/>
        </p:nvSpPr>
        <p:spPr>
          <a:xfrm>
            <a:off x="1233815" y="724583"/>
            <a:ext cx="9724369" cy="777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Online Sales Tax Collection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4A2819-A21C-7547-985E-75A104344C06}"/>
              </a:ext>
            </a:extLst>
          </p:cNvPr>
          <p:cNvCxnSpPr>
            <a:cxnSpLocks/>
          </p:cNvCxnSpPr>
          <p:nvPr/>
        </p:nvCxnSpPr>
        <p:spPr>
          <a:xfrm>
            <a:off x="1191284" y="1493689"/>
            <a:ext cx="9809430" cy="8159"/>
          </a:xfrm>
          <a:prstGeom prst="line">
            <a:avLst/>
          </a:prstGeom>
          <a:ln w="38100">
            <a:solidFill>
              <a:srgbClr val="37426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4F1EA-5921-5D47-8958-9B2FE95DF9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299"/>
          <a:stretch/>
        </p:blipFill>
        <p:spPr>
          <a:xfrm>
            <a:off x="10789679" y="5804157"/>
            <a:ext cx="1210439" cy="86227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9411440-B975-DF42-93E6-A188BAD12625}"/>
              </a:ext>
            </a:extLst>
          </p:cNvPr>
          <p:cNvGrpSpPr/>
          <p:nvPr/>
        </p:nvGrpSpPr>
        <p:grpSpPr>
          <a:xfrm>
            <a:off x="8268076" y="1874857"/>
            <a:ext cx="3489453" cy="3489453"/>
            <a:chOff x="8234241" y="2105153"/>
            <a:chExt cx="3489453" cy="348945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AAED687-D8AE-D44A-8A22-78710E2E8328}"/>
                </a:ext>
              </a:extLst>
            </p:cNvPr>
            <p:cNvSpPr/>
            <p:nvPr/>
          </p:nvSpPr>
          <p:spPr>
            <a:xfrm>
              <a:off x="8234241" y="2105153"/>
              <a:ext cx="3489453" cy="3489453"/>
            </a:xfrm>
            <a:prstGeom prst="ellipse">
              <a:avLst/>
            </a:prstGeom>
            <a:solidFill>
              <a:srgbClr val="265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itle 1">
              <a:extLst>
                <a:ext uri="{FF2B5EF4-FFF2-40B4-BE49-F238E27FC236}">
                  <a16:creationId xmlns:a16="http://schemas.microsoft.com/office/drawing/2014/main" id="{2209F956-3D85-B54A-8B10-462C8825D8C0}"/>
                </a:ext>
              </a:extLst>
            </p:cNvPr>
            <p:cNvSpPr txBox="1">
              <a:spLocks/>
            </p:cNvSpPr>
            <p:nvPr/>
          </p:nvSpPr>
          <p:spPr>
            <a:xfrm>
              <a:off x="8526200" y="2763572"/>
              <a:ext cx="2905535" cy="2172615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Remote Seller 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Sales Tax Code</a:t>
              </a: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95762DBE-0C79-4F1B-95D5-23976BCFE953}"/>
              </a:ext>
            </a:extLst>
          </p:cNvPr>
          <p:cNvSpPr txBox="1">
            <a:spLocks/>
          </p:cNvSpPr>
          <p:nvPr/>
        </p:nvSpPr>
        <p:spPr>
          <a:xfrm>
            <a:off x="1191284" y="1844200"/>
            <a:ext cx="6295171" cy="42892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E198978-49F1-4B83-B5FA-FABB2839D737}"/>
              </a:ext>
            </a:extLst>
          </p:cNvPr>
          <p:cNvSpPr txBox="1">
            <a:spLocks/>
          </p:cNvSpPr>
          <p:nvPr/>
        </p:nvSpPr>
        <p:spPr>
          <a:xfrm>
            <a:off x="764544" y="1603800"/>
            <a:ext cx="7076793" cy="42892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Implements the ability for collection of online sales tax, based on point of delivery, applicable to local governments that have signed the Agreement and passed the Code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Individual tax rates and exemptions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Common definitions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+mn-lt"/>
              </a:rPr>
              <a:t>Centralized administration: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Collection and Remittance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Address software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Audit and compliance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Vendor registration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Filing deadlines and penalties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l"/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4899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825</Words>
  <Application>Microsoft Office PowerPoint</Application>
  <PresentationFormat>Widescreen</PresentationFormat>
  <Paragraphs>222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Online Sales Tax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Online Sales Tax</vt:lpstr>
      <vt:lpstr>Celebrating Signatories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Sales Tax</dc:title>
  <dc:creator>Nils Andreassen</dc:creator>
  <cp:lastModifiedBy>Nils Andreassen</cp:lastModifiedBy>
  <cp:revision>38</cp:revision>
  <dcterms:created xsi:type="dcterms:W3CDTF">2019-11-05T17:44:55Z</dcterms:created>
  <dcterms:modified xsi:type="dcterms:W3CDTF">2019-11-15T17:34:13Z</dcterms:modified>
</cp:coreProperties>
</file>